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2" r:id="rId4"/>
    <p:sldId id="270" r:id="rId5"/>
    <p:sldId id="269" r:id="rId6"/>
    <p:sldId id="271" r:id="rId7"/>
    <p:sldId id="262" r:id="rId8"/>
    <p:sldId id="263" r:id="rId9"/>
    <p:sldId id="273" r:id="rId10"/>
    <p:sldId id="268" r:id="rId11"/>
  </p:sldIdLst>
  <p:sldSz cx="18288000" cy="10287000"/>
  <p:notesSz cx="6858000" cy="9144000"/>
  <p:embeddedFontLst>
    <p:embeddedFont>
      <p:font typeface="Helvetica World" panose="020B0604020202020204" charset="-128"/>
      <p:regular r:id="rId12"/>
    </p:embeddedFont>
    <p:embeddedFont>
      <p:font typeface="Canva Sans" panose="020B0604020202020204" charset="0"/>
      <p:regular r:id="rId13"/>
    </p:embeddedFont>
    <p:embeddedFont>
      <p:font typeface="Faustina" panose="020B0604020202020204" charset="0"/>
      <p:regular r:id="rId14"/>
    </p:embeddedFont>
    <p:embeddedFont>
      <p:font typeface="Faustina Bold" panose="020B0604020202020204" charset="0"/>
      <p:regular r:id="rId15"/>
      <p:bold r:id="rId16"/>
    </p:embeddedFont>
    <p:embeddedFont>
      <p:font typeface="News Gothic MT" panose="020B050402020302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C9"/>
    <a:srgbClr val="586066"/>
    <a:srgbClr val="F5F4F4"/>
    <a:srgbClr val="009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63" autoAdjust="0"/>
    <p:restoredTop sz="94582" autoAdjust="0"/>
  </p:normalViewPr>
  <p:slideViewPr>
    <p:cSldViewPr>
      <p:cViewPr>
        <p:scale>
          <a:sx n="40" d="100"/>
          <a:sy n="40" d="100"/>
        </p:scale>
        <p:origin x="20" y="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Housing</a:t>
            </a:r>
            <a:r>
              <a:rPr lang="en-US" sz="28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D53-8343-A18E-AED8D7938693}"/>
              </c:ext>
            </c:extLst>
          </c:dPt>
          <c:dPt>
            <c:idx val="1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D53-8343-A18E-AED8D7938693}"/>
              </c:ext>
            </c:extLst>
          </c:dPt>
          <c:dPt>
            <c:idx val="2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D53-8343-A18E-AED8D7938693}"/>
              </c:ext>
            </c:extLst>
          </c:dPt>
          <c:dPt>
            <c:idx val="3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D34-DE4F-A692-98945574470D}"/>
              </c:ext>
            </c:extLst>
          </c:dPt>
          <c:dLbls>
            <c:dLbl>
              <c:idx val="0"/>
              <c:layout>
                <c:manualLayout>
                  <c:x val="5.2188465073620072E-2"/>
                  <c:y val="2.125397947213296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2400" b="0" i="0" u="none" strike="noStrike" kern="1200" baseline="0">
                        <a:solidFill>
                          <a:srgbClr val="1F497D">
                            <a:lumMod val="75000"/>
                          </a:srgb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sz="1800" b="0" i="0" u="none" strike="noStrike" kern="1200" baseline="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Zero-profit, targeted for vulnerable households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2400" b="0" i="0" u="none" strike="noStrike" kern="1200" baseline="0">
                      <a:solidFill>
                        <a:srgbClr val="1F497D">
                          <a:lumMod val="75000"/>
                        </a:srgb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BD53-8343-A18E-AED8D7938693}"/>
                </c:ext>
              </c:extLst>
            </c:dLbl>
            <c:dLbl>
              <c:idx val="1"/>
              <c:layout>
                <c:manualLayout>
                  <c:x val="4.3606930479569553E-2"/>
                  <c:y val="-8.490198811256717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2400" b="0" i="0" u="none" strike="noStrike" kern="1200" baseline="0">
                        <a:solidFill>
                          <a:srgbClr val="1F497D">
                            <a:lumMod val="75000"/>
                          </a:srgb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sz="1800" b="0" i="0" u="none" strike="noStrike" kern="1200" baseline="0" dirty="0">
                        <a:solidFill>
                          <a:srgbClr val="1F497D">
                            <a:lumMod val="75000"/>
                          </a:srgb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5% profit cap ensures affordability with viability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2400" b="0" i="0" u="none" strike="noStrike" kern="1200" baseline="0">
                      <a:solidFill>
                        <a:srgbClr val="1F497D">
                          <a:lumMod val="75000"/>
                        </a:srgb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BD53-8343-A18E-AED8D7938693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2400" b="0" i="0" u="none" strike="noStrike" kern="1200" baseline="0">
                        <a:solidFill>
                          <a:schemeClr val="tx2">
                            <a:lumMod val="7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sz="1800" b="0" i="0" u="none" strike="noStrike" kern="1200" baseline="0" dirty="0">
                        <a:solidFill>
                          <a:srgbClr val="1F497D">
                            <a:lumMod val="75000"/>
                          </a:srgb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15–20% margin supports financial feasibility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2400" b="0" i="0" u="none" strike="noStrike" kern="1200" baseline="0">
                      <a:solidFill>
                        <a:schemeClr val="tx2">
                          <a:lumMod val="75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BD53-8343-A18E-AED8D79386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2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Deeply Affordable Units</c:v>
                </c:pt>
                <c:pt idx="1">
                  <c:v>Moderate-Income Units</c:v>
                </c:pt>
                <c:pt idx="2">
                  <c:v>Market-Rate Units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30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53-8343-A18E-AED8D793869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1.5923890190470281E-2"/>
          <c:y val="0.86423672176943578"/>
          <c:w val="0.98407610980952975"/>
          <c:h val="0.135763278230564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3DA0CE-F892-3445-85EE-8E47012471A9}" type="doc">
      <dgm:prSet loTypeId="urn:microsoft.com/office/officeart/2005/8/layout/chevron1" loCatId="" qsTypeId="urn:microsoft.com/office/officeart/2005/8/quickstyle/simple1" qsCatId="simple" csTypeId="urn:microsoft.com/office/officeart/2005/8/colors/colorful4" csCatId="colorful" phldr="1"/>
      <dgm:spPr/>
    </dgm:pt>
    <dgm:pt modelId="{14E439B8-38D5-7240-B6D3-72DA2BEDE38C}">
      <dgm:prSet phldrT="[Text]" custT="1"/>
      <dgm:spPr/>
      <dgm:t>
        <a:bodyPr/>
        <a:lstStyle/>
        <a:p>
          <a:r>
            <a:rPr lang="en-GB" sz="2000" b="1" dirty="0">
              <a:latin typeface="Arial" panose="020B0604020202020204" pitchFamily="34" charset="0"/>
              <a:cs typeface="Arial" panose="020B0604020202020204" pitchFamily="34" charset="0"/>
            </a:rPr>
            <a:t>Phase 1 - $30 Million </a:t>
          </a:r>
        </a:p>
        <a:p>
          <a:r>
            <a:rPr lang="en-GB" sz="2000" dirty="0"/>
            <a:t>2025-26</a:t>
          </a:r>
        </a:p>
      </dgm:t>
    </dgm:pt>
    <dgm:pt modelId="{317D048D-A581-1844-907C-61C766AA67A2}" type="parTrans" cxnId="{DE5803C0-F1A6-0744-B767-6D330EF21A40}">
      <dgm:prSet/>
      <dgm:spPr/>
      <dgm:t>
        <a:bodyPr/>
        <a:lstStyle/>
        <a:p>
          <a:endParaRPr lang="en-GB" sz="2000"/>
        </a:p>
      </dgm:t>
    </dgm:pt>
    <dgm:pt modelId="{CE842B4A-0CD5-074A-B4C1-D0B0F70C5057}" type="sibTrans" cxnId="{DE5803C0-F1A6-0744-B767-6D330EF21A40}">
      <dgm:prSet/>
      <dgm:spPr/>
      <dgm:t>
        <a:bodyPr/>
        <a:lstStyle/>
        <a:p>
          <a:endParaRPr lang="en-GB" sz="2000"/>
        </a:p>
      </dgm:t>
    </dgm:pt>
    <dgm:pt modelId="{7489DE54-0D31-304F-90EF-0C5201219870}">
      <dgm:prSet phldrT="[Text]" custT="1"/>
      <dgm:spPr/>
      <dgm:t>
        <a:bodyPr/>
        <a:lstStyle/>
        <a:p>
          <a:r>
            <a:rPr lang="en-GB" sz="2000" b="1" dirty="0">
              <a:latin typeface="Arial" panose="020B0604020202020204" pitchFamily="34" charset="0"/>
              <a:cs typeface="Arial" panose="020B0604020202020204" pitchFamily="34" charset="0"/>
            </a:rPr>
            <a:t>Phase 2 - $60 Million </a:t>
          </a:r>
        </a:p>
        <a:p>
          <a:r>
            <a:rPr lang="en-GB" sz="2000" b="0" dirty="0"/>
            <a:t>2027-30</a:t>
          </a:r>
        </a:p>
      </dgm:t>
    </dgm:pt>
    <dgm:pt modelId="{01F33FD4-4720-E84E-9101-852A7D14D0FD}" type="parTrans" cxnId="{8EC4B51F-44FF-3F4F-95E7-BABFB0684188}">
      <dgm:prSet/>
      <dgm:spPr/>
      <dgm:t>
        <a:bodyPr/>
        <a:lstStyle/>
        <a:p>
          <a:endParaRPr lang="en-GB" sz="2000"/>
        </a:p>
      </dgm:t>
    </dgm:pt>
    <dgm:pt modelId="{7D8301DD-59AD-714C-8F97-96EC1A140A0F}" type="sibTrans" cxnId="{8EC4B51F-44FF-3F4F-95E7-BABFB0684188}">
      <dgm:prSet/>
      <dgm:spPr/>
      <dgm:t>
        <a:bodyPr/>
        <a:lstStyle/>
        <a:p>
          <a:endParaRPr lang="en-GB" sz="2000"/>
        </a:p>
      </dgm:t>
    </dgm:pt>
    <dgm:pt modelId="{8CE50764-FB23-D348-99B3-2DB1FC4016D4}">
      <dgm:prSet phldrT="[Text]" custT="1"/>
      <dgm:spPr/>
      <dgm:t>
        <a:bodyPr/>
        <a:lstStyle/>
        <a:p>
          <a:r>
            <a:rPr lang="en-GB" sz="2000" b="1" dirty="0">
              <a:latin typeface="Arial" panose="020B0604020202020204" pitchFamily="34" charset="0"/>
              <a:cs typeface="Arial" panose="020B0604020202020204" pitchFamily="34" charset="0"/>
            </a:rPr>
            <a:t>Phase 3 – $100+ Million </a:t>
          </a:r>
        </a:p>
        <a:p>
          <a:r>
            <a:rPr lang="en-GB" sz="2000" b="0" dirty="0"/>
            <a:t>2031-35</a:t>
          </a:r>
          <a:r>
            <a:rPr lang="en-GB" sz="2000" dirty="0"/>
            <a:t> </a:t>
          </a:r>
        </a:p>
      </dgm:t>
    </dgm:pt>
    <dgm:pt modelId="{BF24C758-C4C6-FE45-B048-E2A8C57D712E}" type="parTrans" cxnId="{7E8FFD7E-5782-2841-82A4-797165D9BACC}">
      <dgm:prSet/>
      <dgm:spPr/>
      <dgm:t>
        <a:bodyPr/>
        <a:lstStyle/>
        <a:p>
          <a:endParaRPr lang="en-GB" sz="2000"/>
        </a:p>
      </dgm:t>
    </dgm:pt>
    <dgm:pt modelId="{91AAD5BB-BCBA-524A-896D-0E04DC6AA32E}" type="sibTrans" cxnId="{7E8FFD7E-5782-2841-82A4-797165D9BACC}">
      <dgm:prSet/>
      <dgm:spPr/>
      <dgm:t>
        <a:bodyPr/>
        <a:lstStyle/>
        <a:p>
          <a:endParaRPr lang="en-GB" sz="2000"/>
        </a:p>
      </dgm:t>
    </dgm:pt>
    <dgm:pt modelId="{96785A92-A2DD-CA46-B2AE-C9F70B51DACC}" type="pres">
      <dgm:prSet presAssocID="{0D3DA0CE-F892-3445-85EE-8E47012471A9}" presName="Name0" presStyleCnt="0">
        <dgm:presLayoutVars>
          <dgm:dir/>
          <dgm:animLvl val="lvl"/>
          <dgm:resizeHandles val="exact"/>
        </dgm:presLayoutVars>
      </dgm:prSet>
      <dgm:spPr/>
    </dgm:pt>
    <dgm:pt modelId="{D5417AAF-C8D2-B047-839D-321068656D2D}" type="pres">
      <dgm:prSet presAssocID="{14E439B8-38D5-7240-B6D3-72DA2BEDE38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85D3497-82C3-C945-ABE1-AA85D815230E}" type="pres">
      <dgm:prSet presAssocID="{CE842B4A-0CD5-074A-B4C1-D0B0F70C5057}" presName="parTxOnlySpace" presStyleCnt="0"/>
      <dgm:spPr/>
    </dgm:pt>
    <dgm:pt modelId="{66751574-1B3D-1D45-99EC-9A1B04E0222B}" type="pres">
      <dgm:prSet presAssocID="{7489DE54-0D31-304F-90EF-0C520121987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48779FB-59B6-8245-AA38-81ADEE0F7D5D}" type="pres">
      <dgm:prSet presAssocID="{7D8301DD-59AD-714C-8F97-96EC1A140A0F}" presName="parTxOnlySpace" presStyleCnt="0"/>
      <dgm:spPr/>
    </dgm:pt>
    <dgm:pt modelId="{6E3FEC4F-726F-9545-8519-12D32D480D8D}" type="pres">
      <dgm:prSet presAssocID="{8CE50764-FB23-D348-99B3-2DB1FC4016D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EC4B51F-44FF-3F4F-95E7-BABFB0684188}" srcId="{0D3DA0CE-F892-3445-85EE-8E47012471A9}" destId="{7489DE54-0D31-304F-90EF-0C5201219870}" srcOrd="1" destOrd="0" parTransId="{01F33FD4-4720-E84E-9101-852A7D14D0FD}" sibTransId="{7D8301DD-59AD-714C-8F97-96EC1A140A0F}"/>
    <dgm:cxn modelId="{4FD5BC65-3AEB-8B47-851D-81D198EEDA4B}" type="presOf" srcId="{0D3DA0CE-F892-3445-85EE-8E47012471A9}" destId="{96785A92-A2DD-CA46-B2AE-C9F70B51DACC}" srcOrd="0" destOrd="0" presId="urn:microsoft.com/office/officeart/2005/8/layout/chevron1"/>
    <dgm:cxn modelId="{7E8FFD7E-5782-2841-82A4-797165D9BACC}" srcId="{0D3DA0CE-F892-3445-85EE-8E47012471A9}" destId="{8CE50764-FB23-D348-99B3-2DB1FC4016D4}" srcOrd="2" destOrd="0" parTransId="{BF24C758-C4C6-FE45-B048-E2A8C57D712E}" sibTransId="{91AAD5BB-BCBA-524A-896D-0E04DC6AA32E}"/>
    <dgm:cxn modelId="{FF56739E-6E6D-5A44-9B1F-BBA2DF563145}" type="presOf" srcId="{14E439B8-38D5-7240-B6D3-72DA2BEDE38C}" destId="{D5417AAF-C8D2-B047-839D-321068656D2D}" srcOrd="0" destOrd="0" presId="urn:microsoft.com/office/officeart/2005/8/layout/chevron1"/>
    <dgm:cxn modelId="{DE5803C0-F1A6-0744-B767-6D330EF21A40}" srcId="{0D3DA0CE-F892-3445-85EE-8E47012471A9}" destId="{14E439B8-38D5-7240-B6D3-72DA2BEDE38C}" srcOrd="0" destOrd="0" parTransId="{317D048D-A581-1844-907C-61C766AA67A2}" sibTransId="{CE842B4A-0CD5-074A-B4C1-D0B0F70C5057}"/>
    <dgm:cxn modelId="{5D7401D8-A28B-984A-A3AE-DA63D2ADB07B}" type="presOf" srcId="{7489DE54-0D31-304F-90EF-0C5201219870}" destId="{66751574-1B3D-1D45-99EC-9A1B04E0222B}" srcOrd="0" destOrd="0" presId="urn:microsoft.com/office/officeart/2005/8/layout/chevron1"/>
    <dgm:cxn modelId="{38C2FADE-157A-C74A-83C9-6A93E93CF236}" type="presOf" srcId="{8CE50764-FB23-D348-99B3-2DB1FC4016D4}" destId="{6E3FEC4F-726F-9545-8519-12D32D480D8D}" srcOrd="0" destOrd="0" presId="urn:microsoft.com/office/officeart/2005/8/layout/chevron1"/>
    <dgm:cxn modelId="{76531A26-F5B9-D247-AF02-A0515393E123}" type="presParOf" srcId="{96785A92-A2DD-CA46-B2AE-C9F70B51DACC}" destId="{D5417AAF-C8D2-B047-839D-321068656D2D}" srcOrd="0" destOrd="0" presId="urn:microsoft.com/office/officeart/2005/8/layout/chevron1"/>
    <dgm:cxn modelId="{8595FC1D-7687-5540-A5C0-B2FFD43FD54D}" type="presParOf" srcId="{96785A92-A2DD-CA46-B2AE-C9F70B51DACC}" destId="{C85D3497-82C3-C945-ABE1-AA85D815230E}" srcOrd="1" destOrd="0" presId="urn:microsoft.com/office/officeart/2005/8/layout/chevron1"/>
    <dgm:cxn modelId="{2BF88F82-CF85-1642-9B98-6217C825756A}" type="presParOf" srcId="{96785A92-A2DD-CA46-B2AE-C9F70B51DACC}" destId="{66751574-1B3D-1D45-99EC-9A1B04E0222B}" srcOrd="2" destOrd="0" presId="urn:microsoft.com/office/officeart/2005/8/layout/chevron1"/>
    <dgm:cxn modelId="{534B07BB-561E-D648-9178-1EA3B3FDD26D}" type="presParOf" srcId="{96785A92-A2DD-CA46-B2AE-C9F70B51DACC}" destId="{948779FB-59B6-8245-AA38-81ADEE0F7D5D}" srcOrd="3" destOrd="0" presId="urn:microsoft.com/office/officeart/2005/8/layout/chevron1"/>
    <dgm:cxn modelId="{0BCC9EA4-185C-6245-8669-640F80DC2A40}" type="presParOf" srcId="{96785A92-A2DD-CA46-B2AE-C9F70B51DACC}" destId="{6E3FEC4F-726F-9545-8519-12D32D480D8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17AAF-C8D2-B047-839D-321068656D2D}">
      <dsp:nvSpPr>
        <dsp:cNvPr id="0" name=""/>
        <dsp:cNvSpPr/>
      </dsp:nvSpPr>
      <dsp:spPr>
        <a:xfrm>
          <a:off x="4164" y="0"/>
          <a:ext cx="5073231" cy="117360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latin typeface="Arial" panose="020B0604020202020204" pitchFamily="34" charset="0"/>
              <a:cs typeface="Arial" panose="020B0604020202020204" pitchFamily="34" charset="0"/>
            </a:rPr>
            <a:t>Phase 1 - $30 Million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2025-26</a:t>
          </a:r>
        </a:p>
      </dsp:txBody>
      <dsp:txXfrm>
        <a:off x="590969" y="0"/>
        <a:ext cx="3899622" cy="1173609"/>
      </dsp:txXfrm>
    </dsp:sp>
    <dsp:sp modelId="{66751574-1B3D-1D45-99EC-9A1B04E0222B}">
      <dsp:nvSpPr>
        <dsp:cNvPr id="0" name=""/>
        <dsp:cNvSpPr/>
      </dsp:nvSpPr>
      <dsp:spPr>
        <a:xfrm>
          <a:off x="4570072" y="0"/>
          <a:ext cx="5073231" cy="1173609"/>
        </a:xfrm>
        <a:prstGeom prst="chevron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latin typeface="Arial" panose="020B0604020202020204" pitchFamily="34" charset="0"/>
              <a:cs typeface="Arial" panose="020B0604020202020204" pitchFamily="34" charset="0"/>
            </a:rPr>
            <a:t>Phase 2 - $60 Million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/>
            <a:t>2027-30</a:t>
          </a:r>
        </a:p>
      </dsp:txBody>
      <dsp:txXfrm>
        <a:off x="5156877" y="0"/>
        <a:ext cx="3899622" cy="1173609"/>
      </dsp:txXfrm>
    </dsp:sp>
    <dsp:sp modelId="{6E3FEC4F-726F-9545-8519-12D32D480D8D}">
      <dsp:nvSpPr>
        <dsp:cNvPr id="0" name=""/>
        <dsp:cNvSpPr/>
      </dsp:nvSpPr>
      <dsp:spPr>
        <a:xfrm>
          <a:off x="9135981" y="0"/>
          <a:ext cx="5073231" cy="1173609"/>
        </a:xfrm>
        <a:prstGeom prst="chevron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latin typeface="Arial" panose="020B0604020202020204" pitchFamily="34" charset="0"/>
              <a:cs typeface="Arial" panose="020B0604020202020204" pitchFamily="34" charset="0"/>
            </a:rPr>
            <a:t>Phase 3 – $100+ Million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/>
            <a:t>2031-35</a:t>
          </a:r>
          <a:r>
            <a:rPr lang="en-GB" sz="2000" kern="1200" dirty="0"/>
            <a:t> </a:t>
          </a:r>
        </a:p>
      </dsp:txBody>
      <dsp:txXfrm>
        <a:off x="9722786" y="0"/>
        <a:ext cx="3899622" cy="1173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34835"/>
            <a:ext cx="18288000" cy="10421835"/>
          </a:xfrm>
          <a:custGeom>
            <a:avLst/>
            <a:gdLst/>
            <a:ahLst/>
            <a:cxnLst/>
            <a:rect l="l" t="t" r="r" b="b"/>
            <a:pathLst>
              <a:path w="18288000" h="10421835">
                <a:moveTo>
                  <a:pt x="0" y="0"/>
                </a:moveTo>
                <a:lnTo>
                  <a:pt x="18288000" y="0"/>
                </a:lnTo>
                <a:lnTo>
                  <a:pt x="18288000" y="10421835"/>
                </a:lnTo>
                <a:lnTo>
                  <a:pt x="0" y="1042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t="-11291" b="-58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7835414" y="-2800987"/>
            <a:ext cx="2617172" cy="14619712"/>
            <a:chOff x="0" y="0"/>
            <a:chExt cx="689296" cy="38504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89296" cy="3850459"/>
            </a:xfrm>
            <a:custGeom>
              <a:avLst/>
              <a:gdLst/>
              <a:ahLst/>
              <a:cxnLst/>
              <a:rect l="l" t="t" r="r" b="b"/>
              <a:pathLst>
                <a:path w="689296" h="3850459">
                  <a:moveTo>
                    <a:pt x="150864" y="0"/>
                  </a:moveTo>
                  <a:lnTo>
                    <a:pt x="538432" y="0"/>
                  </a:lnTo>
                  <a:cubicBezTo>
                    <a:pt x="578444" y="0"/>
                    <a:pt x="616817" y="15895"/>
                    <a:pt x="645109" y="44187"/>
                  </a:cubicBezTo>
                  <a:cubicBezTo>
                    <a:pt x="673402" y="72480"/>
                    <a:pt x="689296" y="110853"/>
                    <a:pt x="689296" y="150864"/>
                  </a:cubicBezTo>
                  <a:lnTo>
                    <a:pt x="689296" y="3699595"/>
                  </a:lnTo>
                  <a:cubicBezTo>
                    <a:pt x="689296" y="3782915"/>
                    <a:pt x="621752" y="3850459"/>
                    <a:pt x="538432" y="3850459"/>
                  </a:cubicBezTo>
                  <a:lnTo>
                    <a:pt x="150864" y="3850459"/>
                  </a:lnTo>
                  <a:cubicBezTo>
                    <a:pt x="67544" y="3850459"/>
                    <a:pt x="0" y="3782915"/>
                    <a:pt x="0" y="3699595"/>
                  </a:cubicBezTo>
                  <a:lnTo>
                    <a:pt x="0" y="150864"/>
                  </a:lnTo>
                  <a:cubicBezTo>
                    <a:pt x="0" y="110853"/>
                    <a:pt x="15895" y="72480"/>
                    <a:pt x="44187" y="44187"/>
                  </a:cubicBezTo>
                  <a:cubicBezTo>
                    <a:pt x="72480" y="15895"/>
                    <a:pt x="110853" y="0"/>
                    <a:pt x="150864" y="0"/>
                  </a:cubicBezTo>
                  <a:close/>
                </a:path>
              </a:pathLst>
            </a:custGeom>
            <a:solidFill>
              <a:srgbClr val="F9F1D7">
                <a:alpha val="95686"/>
              </a:srgbClr>
            </a:solidFill>
            <a:ln w="38100" cap="rnd">
              <a:solidFill>
                <a:srgbClr val="400000">
                  <a:alpha val="9568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689296" cy="3907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688764" y="2268545"/>
            <a:ext cx="12910472" cy="2798755"/>
            <a:chOff x="0" y="0"/>
            <a:chExt cx="18183216" cy="39417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183217" cy="3941789"/>
            </a:xfrm>
            <a:custGeom>
              <a:avLst/>
              <a:gdLst/>
              <a:ahLst/>
              <a:cxnLst/>
              <a:rect l="l" t="t" r="r" b="b"/>
              <a:pathLst>
                <a:path w="18183217" h="3941789">
                  <a:moveTo>
                    <a:pt x="0" y="0"/>
                  </a:moveTo>
                  <a:lnTo>
                    <a:pt x="18183217" y="0"/>
                  </a:lnTo>
                  <a:lnTo>
                    <a:pt x="18183217" y="3941789"/>
                  </a:lnTo>
                  <a:lnTo>
                    <a:pt x="0" y="39417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7150"/>
              <a:ext cx="18183216" cy="388463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6156"/>
                </a:lnSpc>
              </a:pPr>
              <a:r>
                <a:rPr lang="en-US" sz="5700" dirty="0">
                  <a:solidFill>
                    <a:srgbClr val="8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Reclaim, Reform, Rehouse </a:t>
              </a:r>
            </a:p>
            <a:p>
              <a:pPr algn="ctr">
                <a:lnSpc>
                  <a:spcPts val="6156"/>
                </a:lnSpc>
              </a:pPr>
              <a:r>
                <a:rPr lang="en-US" sz="5700" dirty="0">
                  <a:solidFill>
                    <a:srgbClr val="8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The 3R’s for Affordable Housing 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13552" y="8412080"/>
            <a:ext cx="9934527" cy="1692440"/>
          </a:xfrm>
          <a:custGeom>
            <a:avLst/>
            <a:gdLst/>
            <a:ahLst/>
            <a:cxnLst/>
            <a:rect l="l" t="t" r="r" b="b"/>
            <a:pathLst>
              <a:path w="9934527" h="1692440">
                <a:moveTo>
                  <a:pt x="0" y="0"/>
                </a:moveTo>
                <a:lnTo>
                  <a:pt x="9934527" y="0"/>
                </a:lnTo>
                <a:lnTo>
                  <a:pt x="9934527" y="1692440"/>
                </a:lnTo>
                <a:lnTo>
                  <a:pt x="0" y="1692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9" r="-34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205971" y="171510"/>
            <a:ext cx="9909402" cy="1929932"/>
          </a:xfrm>
          <a:custGeom>
            <a:avLst/>
            <a:gdLst/>
            <a:ahLst/>
            <a:cxnLst/>
            <a:rect l="l" t="t" r="r" b="b"/>
            <a:pathLst>
              <a:path w="9909402" h="1929932">
                <a:moveTo>
                  <a:pt x="0" y="0"/>
                </a:moveTo>
                <a:lnTo>
                  <a:pt x="9909402" y="0"/>
                </a:lnTo>
                <a:lnTo>
                  <a:pt x="9909402" y="1929932"/>
                </a:lnTo>
                <a:lnTo>
                  <a:pt x="0" y="1929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33" r="-4624" b="-25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030641" y="5206583"/>
            <a:ext cx="14226718" cy="41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8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response to Chicago’s 126,000-unit shortfall, rising homelessness, and vacancy-driven disinvestment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FC6B9-0343-BAE9-6DD5-FE18E4AA8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4B4127AC-7380-F85A-4D8E-99BC97177116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E51251FC-2CFF-3481-5C0D-46215A405FCD}"/>
              </a:ext>
            </a:extLst>
          </p:cNvPr>
          <p:cNvSpPr/>
          <p:nvPr/>
        </p:nvSpPr>
        <p:spPr>
          <a:xfrm>
            <a:off x="1028700" y="107901"/>
            <a:ext cx="16468409" cy="1323400"/>
          </a:xfrm>
          <a:prstGeom prst="roundRect">
            <a:avLst/>
          </a:prstGeom>
          <a:solidFill>
            <a:srgbClr val="800000"/>
          </a:solidFill>
        </p:spPr>
        <p:txBody>
          <a:bodyPr anchor="ctr"/>
          <a:lstStyle/>
          <a:p>
            <a:pPr algn="ctr">
              <a:lnSpc>
                <a:spcPts val="6000"/>
              </a:lnSpc>
            </a:pPr>
            <a:r>
              <a:rPr lang="en-US" sz="4400" dirty="0">
                <a:solidFill>
                  <a:srgbClr val="FBFBFA"/>
                </a:solidFill>
                <a:latin typeface="Faustina"/>
                <a:ea typeface="Faustina"/>
                <a:cs typeface="Faustina"/>
                <a:sym typeface="Faustina"/>
              </a:rPr>
              <a:t>Tying It All Together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1EDBB7-B7C9-7E08-53BF-74F9616417DF}"/>
              </a:ext>
            </a:extLst>
          </p:cNvPr>
          <p:cNvGrpSpPr/>
          <p:nvPr/>
        </p:nvGrpSpPr>
        <p:grpSpPr>
          <a:xfrm>
            <a:off x="1278993" y="1587254"/>
            <a:ext cx="16551807" cy="8205092"/>
            <a:chOff x="253797" y="977673"/>
            <a:chExt cx="12138842" cy="510209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A8BBE51-6BF5-3A81-9302-BAE1586EFC17}"/>
                </a:ext>
              </a:extLst>
            </p:cNvPr>
            <p:cNvSpPr/>
            <p:nvPr/>
          </p:nvSpPr>
          <p:spPr>
            <a:xfrm>
              <a:off x="265830" y="1266431"/>
              <a:ext cx="3960000" cy="191107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6F7B445-4BAF-3E96-20D6-89991FEB9489}"/>
                </a:ext>
              </a:extLst>
            </p:cNvPr>
            <p:cNvSpPr/>
            <p:nvPr/>
          </p:nvSpPr>
          <p:spPr>
            <a:xfrm>
              <a:off x="446304" y="977673"/>
              <a:ext cx="2821282" cy="5654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rgbClr val="8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ChiHousing</a:t>
              </a:r>
              <a:r>
                <a:rPr lang="en-US" sz="2400" b="1" dirty="0">
                  <a:solidFill>
                    <a:srgbClr val="8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Hub</a:t>
              </a:r>
            </a:p>
            <a:p>
              <a:pPr algn="ctr"/>
              <a:r>
                <a:rPr lang="en-US" sz="2400" dirty="0">
                  <a:solidFill>
                    <a:srgbClr val="8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(Vacancy Activation) </a:t>
              </a:r>
            </a:p>
          </p:txBody>
        </p:sp>
        <p:sp>
          <p:nvSpPr>
            <p:cNvPr id="14" name="Cross 13">
              <a:extLst>
                <a:ext uri="{FF2B5EF4-FFF2-40B4-BE49-F238E27FC236}">
                  <a16:creationId xmlns:a16="http://schemas.microsoft.com/office/drawing/2014/main" id="{0285A1B0-A15C-BC0A-927F-00E048D86220}"/>
                </a:ext>
              </a:extLst>
            </p:cNvPr>
            <p:cNvSpPr/>
            <p:nvPr/>
          </p:nvSpPr>
          <p:spPr>
            <a:xfrm>
              <a:off x="4393087" y="2023596"/>
              <a:ext cx="572528" cy="369331"/>
            </a:xfrm>
            <a:prstGeom prst="plus">
              <a:avLst/>
            </a:prstGeom>
            <a:solidFill>
              <a:srgbClr val="FFF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456C8A-B14B-2CCB-D538-0F90ABFA4553}"/>
                </a:ext>
              </a:extLst>
            </p:cNvPr>
            <p:cNvSpPr txBox="1"/>
            <p:nvPr/>
          </p:nvSpPr>
          <p:spPr>
            <a:xfrm>
              <a:off x="253797" y="1683441"/>
              <a:ext cx="3984064" cy="1588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IN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One-stop portal for vacancy registration, fast-track permits, grants, low-cost loans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IN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Live dashboard tracks progress</a:t>
              </a:r>
            </a:p>
            <a:p>
              <a:pPr marL="285750" indent="-285750">
                <a:buFont typeface="Wingdings" pitchFamily="2" charset="2"/>
                <a:buChar char="§"/>
              </a:pPr>
              <a:endParaRPr lang="en-I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IN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sz="2000" b="1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Cuts approval cycles by 50% and maximizes rehab pipeline visibility</a:t>
              </a:r>
            </a:p>
            <a:p>
              <a:pPr algn="ctr"/>
              <a:endParaRPr lang="en-IN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D5DD47A-2295-1326-E75F-FD5BD0184EF4}"/>
                </a:ext>
              </a:extLst>
            </p:cNvPr>
            <p:cNvSpPr/>
            <p:nvPr/>
          </p:nvSpPr>
          <p:spPr>
            <a:xfrm>
              <a:off x="5127732" y="1277945"/>
              <a:ext cx="3960000" cy="191107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7D54D3D-850D-55B6-30D4-FC407CF4D665}"/>
                </a:ext>
              </a:extLst>
            </p:cNvPr>
            <p:cNvSpPr/>
            <p:nvPr/>
          </p:nvSpPr>
          <p:spPr>
            <a:xfrm>
              <a:off x="5308207" y="989188"/>
              <a:ext cx="3172558" cy="565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8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Unified Housing Initiative </a:t>
              </a:r>
            </a:p>
            <a:p>
              <a:pPr algn="ctr"/>
              <a:r>
                <a:rPr lang="en-US" sz="2400" dirty="0">
                  <a:solidFill>
                    <a:srgbClr val="8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(Reform + Rehouse)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88D903-E3B9-58F2-B48E-85D288E11769}"/>
                </a:ext>
              </a:extLst>
            </p:cNvPr>
            <p:cNvSpPr txBox="1"/>
            <p:nvPr/>
          </p:nvSpPr>
          <p:spPr>
            <a:xfrm>
              <a:off x="5127730" y="1560919"/>
              <a:ext cx="3959999" cy="15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endParaRPr lang="en-I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IN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Graduated-density zoning overlays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IN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Framework for infill on currently vacant land</a:t>
              </a:r>
            </a:p>
            <a:p>
              <a:endParaRPr lang="en-I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IN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IN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sz="2000" b="1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Guarantees deep-affordability to 37,000+ units citywide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115876-68EF-167C-13ED-ADFC05A383A3}"/>
                </a:ext>
              </a:extLst>
            </p:cNvPr>
            <p:cNvSpPr txBox="1"/>
            <p:nvPr/>
          </p:nvSpPr>
          <p:spPr>
            <a:xfrm>
              <a:off x="10123565" y="392229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857F516-9F87-E298-900A-AFC6270E2929}"/>
                </a:ext>
              </a:extLst>
            </p:cNvPr>
            <p:cNvSpPr/>
            <p:nvPr/>
          </p:nvSpPr>
          <p:spPr>
            <a:xfrm>
              <a:off x="9731032" y="1686920"/>
              <a:ext cx="2219943" cy="123040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Integrated </a:t>
              </a:r>
              <a:r>
                <a:rPr lang="en-IN" sz="2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Plat</a:t>
              </a:r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form </a:t>
              </a:r>
            </a:p>
            <a:p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“Reclaim → Reform → Rehouse”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Chevron 20">
              <a:extLst>
                <a:ext uri="{FF2B5EF4-FFF2-40B4-BE49-F238E27FC236}">
                  <a16:creationId xmlns:a16="http://schemas.microsoft.com/office/drawing/2014/main" id="{4B7610C0-47F1-9660-11F7-8FF34069ADBC}"/>
                </a:ext>
              </a:extLst>
            </p:cNvPr>
            <p:cNvSpPr/>
            <p:nvPr/>
          </p:nvSpPr>
          <p:spPr>
            <a:xfrm>
              <a:off x="9249844" y="1862704"/>
              <a:ext cx="373451" cy="757725"/>
            </a:xfrm>
            <a:prstGeom prst="chevron">
              <a:avLst/>
            </a:prstGeom>
            <a:solidFill>
              <a:srgbClr val="FFF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377D31DF-4816-C884-15FC-CAA0623461CD}"/>
                </a:ext>
              </a:extLst>
            </p:cNvPr>
            <p:cNvSpPr/>
            <p:nvPr/>
          </p:nvSpPr>
          <p:spPr>
            <a:xfrm>
              <a:off x="265830" y="3662449"/>
              <a:ext cx="3960000" cy="191107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FA53B497-94F8-33FB-9161-966EAC98CC7C}"/>
                </a:ext>
              </a:extLst>
            </p:cNvPr>
            <p:cNvSpPr/>
            <p:nvPr/>
          </p:nvSpPr>
          <p:spPr>
            <a:xfrm>
              <a:off x="446304" y="3373691"/>
              <a:ext cx="3141362" cy="565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8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Precision Rollout with Embedded KPIs</a:t>
              </a:r>
              <a:endParaRPr lang="en-US" sz="240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7CBAF8-BEF1-D407-BF72-8B34048DA551}"/>
                </a:ext>
              </a:extLst>
            </p:cNvPr>
            <p:cNvSpPr txBox="1"/>
            <p:nvPr/>
          </p:nvSpPr>
          <p:spPr>
            <a:xfrm>
              <a:off x="265828" y="3903079"/>
              <a:ext cx="3959999" cy="1588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endParaRPr lang="en-I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IN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GIS-targeted 41,500+ parcels near transit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IN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3-phase launch (Pilot → Scale → Citywide)</a:t>
              </a:r>
            </a:p>
            <a:p>
              <a:br>
                <a:rPr lang="en-IN" sz="20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I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IN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sz="2000" b="1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Phased KPIs de-risk funding and deliver measurable wins</a:t>
              </a:r>
              <a:endParaRPr lang="en-IN" sz="2000" b="1" i="1" u="none" strike="noStrike" dirty="0">
                <a:solidFill>
                  <a:srgbClr val="0C41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3719A58-F626-3992-BF5B-8B1C8C71B7AA}"/>
                </a:ext>
              </a:extLst>
            </p:cNvPr>
            <p:cNvSpPr/>
            <p:nvPr/>
          </p:nvSpPr>
          <p:spPr>
            <a:xfrm>
              <a:off x="5056475" y="3593761"/>
              <a:ext cx="3960000" cy="191107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5B29FC4-6168-23D4-85CD-2B1903751645}"/>
                </a:ext>
              </a:extLst>
            </p:cNvPr>
            <p:cNvSpPr/>
            <p:nvPr/>
          </p:nvSpPr>
          <p:spPr>
            <a:xfrm>
              <a:off x="5236949" y="3305002"/>
              <a:ext cx="2821282" cy="565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i="0" u="none" strike="noStrike" dirty="0">
                  <a:solidFill>
                    <a:srgbClr val="8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Aligned Incentives &amp; Financial Backbone</a:t>
              </a:r>
              <a:endParaRPr lang="en-US" sz="24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CDCE56-8B93-6339-D743-FCBB41BAB2BF}"/>
                </a:ext>
              </a:extLst>
            </p:cNvPr>
            <p:cNvSpPr txBox="1"/>
            <p:nvPr/>
          </p:nvSpPr>
          <p:spPr>
            <a:xfrm>
              <a:off x="5056472" y="3834392"/>
              <a:ext cx="3959999" cy="1588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endParaRPr lang="en-I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IN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Density bonuses, reduced parking, pre-approved plans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IN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Grants for smart development</a:t>
              </a:r>
            </a:p>
            <a:p>
              <a:pPr marL="285750" indent="-285750">
                <a:buFont typeface="Wingdings" pitchFamily="2" charset="2"/>
                <a:buChar char="§"/>
              </a:pPr>
              <a:endParaRPr lang="en-IN" sz="20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IN" sz="20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sz="2000" b="1" i="1" u="none" strike="noStrike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Balances profit motives with long-term stewardship</a:t>
              </a:r>
              <a:endParaRPr lang="en-IN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115E943F-9EBE-F5EE-DF99-F4E2BDCF2404}"/>
                </a:ext>
              </a:extLst>
            </p:cNvPr>
            <p:cNvSpPr/>
            <p:nvPr/>
          </p:nvSpPr>
          <p:spPr>
            <a:xfrm>
              <a:off x="9668947" y="3805782"/>
              <a:ext cx="2723692" cy="123040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Milestone-Driven Expansion with Reward-Driven Financing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C5DC2E-9995-7E68-093F-224B8D1D000A}"/>
                </a:ext>
              </a:extLst>
            </p:cNvPr>
            <p:cNvSpPr txBox="1"/>
            <p:nvPr/>
          </p:nvSpPr>
          <p:spPr>
            <a:xfrm>
              <a:off x="253797" y="5811837"/>
              <a:ext cx="11440895" cy="267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sz="2200" b="1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We’re </a:t>
              </a:r>
              <a:r>
                <a:rPr lang="en-IN" sz="2200" b="1" i="1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rewriting Chicago’s housing playbook with data, smart incentives</a:t>
              </a:r>
              <a:r>
                <a:rPr lang="en-IN" sz="2200" b="1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IN" sz="2200" b="1" i="1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community at </a:t>
              </a:r>
              <a:r>
                <a:rPr lang="en-IN" sz="2200" b="1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IN" sz="2200" b="1" i="1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core</a:t>
              </a:r>
              <a:endParaRPr lang="en-US" sz="2200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Cross 32">
            <a:extLst>
              <a:ext uri="{FF2B5EF4-FFF2-40B4-BE49-F238E27FC236}">
                <a16:creationId xmlns:a16="http://schemas.microsoft.com/office/drawing/2014/main" id="{DCC32136-8D00-960E-652E-98F1EFC90EA5}"/>
              </a:ext>
            </a:extLst>
          </p:cNvPr>
          <p:cNvSpPr/>
          <p:nvPr/>
        </p:nvSpPr>
        <p:spPr>
          <a:xfrm>
            <a:off x="6858307" y="6754603"/>
            <a:ext cx="780665" cy="593951"/>
          </a:xfrm>
          <a:prstGeom prst="plus">
            <a:avLst/>
          </a:prstGeom>
          <a:solidFill>
            <a:srgbClr val="FFF0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7A40CAB8-44E8-A7C1-9AC1-069F74AA5C80}"/>
              </a:ext>
            </a:extLst>
          </p:cNvPr>
          <p:cNvSpPr/>
          <p:nvPr/>
        </p:nvSpPr>
        <p:spPr>
          <a:xfrm>
            <a:off x="13480694" y="6495860"/>
            <a:ext cx="509216" cy="1218558"/>
          </a:xfrm>
          <a:prstGeom prst="chevron">
            <a:avLst/>
          </a:prstGeom>
          <a:solidFill>
            <a:srgbClr val="FFF0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637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9215957" y="6783784"/>
            <a:ext cx="4545304" cy="2215206"/>
            <a:chOff x="0" y="-57150"/>
            <a:chExt cx="1375083" cy="5834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8408" cy="526279"/>
            </a:xfrm>
            <a:custGeom>
              <a:avLst/>
              <a:gdLst/>
              <a:ahLst/>
              <a:cxnLst/>
              <a:rect l="l" t="t" r="r" b="b"/>
              <a:pathLst>
                <a:path w="1375083" h="526279">
                  <a:moveTo>
                    <a:pt x="75625" y="0"/>
                  </a:moveTo>
                  <a:lnTo>
                    <a:pt x="1299458" y="0"/>
                  </a:lnTo>
                  <a:cubicBezTo>
                    <a:pt x="1319515" y="0"/>
                    <a:pt x="1338750" y="7968"/>
                    <a:pt x="1352933" y="22150"/>
                  </a:cubicBezTo>
                  <a:cubicBezTo>
                    <a:pt x="1367115" y="36332"/>
                    <a:pt x="1375083" y="55568"/>
                    <a:pt x="1375083" y="75625"/>
                  </a:cubicBezTo>
                  <a:lnTo>
                    <a:pt x="1375083" y="450654"/>
                  </a:lnTo>
                  <a:cubicBezTo>
                    <a:pt x="1375083" y="492420"/>
                    <a:pt x="1341224" y="526279"/>
                    <a:pt x="1299458" y="526279"/>
                  </a:cubicBezTo>
                  <a:lnTo>
                    <a:pt x="75625" y="526279"/>
                  </a:lnTo>
                  <a:cubicBezTo>
                    <a:pt x="33858" y="526279"/>
                    <a:pt x="0" y="492420"/>
                    <a:pt x="0" y="450654"/>
                  </a:cubicBezTo>
                  <a:lnTo>
                    <a:pt x="0" y="75625"/>
                  </a:lnTo>
                  <a:cubicBezTo>
                    <a:pt x="0" y="33858"/>
                    <a:pt x="33858" y="0"/>
                    <a:pt x="75625" y="0"/>
                  </a:cubicBezTo>
                  <a:close/>
                </a:path>
              </a:pathLst>
            </a:custGeom>
            <a:solidFill>
              <a:srgbClr val="F9F1D7">
                <a:alpha val="34902"/>
              </a:srgbClr>
            </a:solidFill>
            <a:ln w="38100" cap="rnd">
              <a:solidFill>
                <a:srgbClr val="000000">
                  <a:alpha val="34902"/>
                </a:srgbClr>
              </a:solidFill>
              <a:prstDash val="lgDash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375083" cy="583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974644" y="7000774"/>
            <a:ext cx="3894878" cy="1998215"/>
            <a:chOff x="0" y="0"/>
            <a:chExt cx="1308093" cy="5262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08093" cy="526279"/>
            </a:xfrm>
            <a:custGeom>
              <a:avLst/>
              <a:gdLst/>
              <a:ahLst/>
              <a:cxnLst/>
              <a:rect l="l" t="t" r="r" b="b"/>
              <a:pathLst>
                <a:path w="1308093" h="526279">
                  <a:moveTo>
                    <a:pt x="79498" y="0"/>
                  </a:moveTo>
                  <a:lnTo>
                    <a:pt x="1228596" y="0"/>
                  </a:lnTo>
                  <a:cubicBezTo>
                    <a:pt x="1272501" y="0"/>
                    <a:pt x="1308093" y="35592"/>
                    <a:pt x="1308093" y="79498"/>
                  </a:cubicBezTo>
                  <a:lnTo>
                    <a:pt x="1308093" y="446781"/>
                  </a:lnTo>
                  <a:cubicBezTo>
                    <a:pt x="1308093" y="490687"/>
                    <a:pt x="1272501" y="526279"/>
                    <a:pt x="1228596" y="526279"/>
                  </a:cubicBezTo>
                  <a:lnTo>
                    <a:pt x="79498" y="526279"/>
                  </a:lnTo>
                  <a:cubicBezTo>
                    <a:pt x="35592" y="526279"/>
                    <a:pt x="0" y="490687"/>
                    <a:pt x="0" y="446781"/>
                  </a:cubicBezTo>
                  <a:lnTo>
                    <a:pt x="0" y="79498"/>
                  </a:lnTo>
                  <a:cubicBezTo>
                    <a:pt x="0" y="35592"/>
                    <a:pt x="35592" y="0"/>
                    <a:pt x="79498" y="0"/>
                  </a:cubicBezTo>
                  <a:close/>
                </a:path>
              </a:pathLst>
            </a:custGeom>
            <a:solidFill>
              <a:srgbClr val="F9F1D7">
                <a:alpha val="35686"/>
              </a:srgbClr>
            </a:solidFill>
            <a:ln w="38100" cap="rnd">
              <a:solidFill>
                <a:srgbClr val="000000">
                  <a:alpha val="35686"/>
                </a:srgbClr>
              </a:solidFill>
              <a:prstDash val="lgDash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08093" cy="583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2000" y="3661535"/>
            <a:ext cx="6583463" cy="1633642"/>
            <a:chOff x="0" y="0"/>
            <a:chExt cx="1733916" cy="4302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33916" cy="430260"/>
            </a:xfrm>
            <a:custGeom>
              <a:avLst/>
              <a:gdLst/>
              <a:ahLst/>
              <a:cxnLst/>
              <a:rect l="l" t="t" r="r" b="b"/>
              <a:pathLst>
                <a:path w="1733916" h="430260">
                  <a:moveTo>
                    <a:pt x="59974" y="0"/>
                  </a:moveTo>
                  <a:lnTo>
                    <a:pt x="1673942" y="0"/>
                  </a:lnTo>
                  <a:cubicBezTo>
                    <a:pt x="1707065" y="0"/>
                    <a:pt x="1733916" y="26851"/>
                    <a:pt x="1733916" y="59974"/>
                  </a:cubicBezTo>
                  <a:lnTo>
                    <a:pt x="1733916" y="370285"/>
                  </a:lnTo>
                  <a:cubicBezTo>
                    <a:pt x="1733916" y="386192"/>
                    <a:pt x="1727598" y="401446"/>
                    <a:pt x="1716350" y="412694"/>
                  </a:cubicBezTo>
                  <a:cubicBezTo>
                    <a:pt x="1705103" y="423941"/>
                    <a:pt x="1689848" y="430260"/>
                    <a:pt x="1673942" y="430260"/>
                  </a:cubicBezTo>
                  <a:lnTo>
                    <a:pt x="59974" y="430260"/>
                  </a:lnTo>
                  <a:cubicBezTo>
                    <a:pt x="26851" y="430260"/>
                    <a:pt x="0" y="403408"/>
                    <a:pt x="0" y="370285"/>
                  </a:cubicBezTo>
                  <a:lnTo>
                    <a:pt x="0" y="59974"/>
                  </a:lnTo>
                  <a:cubicBezTo>
                    <a:pt x="0" y="26851"/>
                    <a:pt x="26851" y="0"/>
                    <a:pt x="59974" y="0"/>
                  </a:cubicBezTo>
                  <a:close/>
                </a:path>
              </a:pathLst>
            </a:custGeom>
            <a:solidFill>
              <a:srgbClr val="F6C5AF">
                <a:alpha val="35686"/>
              </a:srgbClr>
            </a:solidFill>
            <a:ln w="38100" cap="rnd">
              <a:solidFill>
                <a:srgbClr val="000000">
                  <a:alpha val="35686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733916" cy="487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H="1">
            <a:off x="8837936" y="1431301"/>
            <a:ext cx="632" cy="9720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4038600" y="2385272"/>
            <a:ext cx="9751703" cy="4059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>
            <a:off x="4038600" y="2358635"/>
            <a:ext cx="0" cy="12356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H="1">
            <a:off x="13792200" y="2391259"/>
            <a:ext cx="0" cy="12030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11313535" y="6278998"/>
            <a:ext cx="49571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11313535" y="6278998"/>
            <a:ext cx="0" cy="6451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flipH="1">
            <a:off x="16270721" y="6278998"/>
            <a:ext cx="0" cy="6585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0400310" y="3668391"/>
            <a:ext cx="6797541" cy="1633642"/>
            <a:chOff x="0" y="0"/>
            <a:chExt cx="1790299" cy="43026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90299" cy="430260"/>
            </a:xfrm>
            <a:custGeom>
              <a:avLst/>
              <a:gdLst/>
              <a:ahLst/>
              <a:cxnLst/>
              <a:rect l="l" t="t" r="r" b="b"/>
              <a:pathLst>
                <a:path w="1790299" h="430260">
                  <a:moveTo>
                    <a:pt x="58085" y="0"/>
                  </a:moveTo>
                  <a:lnTo>
                    <a:pt x="1732213" y="0"/>
                  </a:lnTo>
                  <a:cubicBezTo>
                    <a:pt x="1747619" y="0"/>
                    <a:pt x="1762393" y="6120"/>
                    <a:pt x="1773286" y="17013"/>
                  </a:cubicBezTo>
                  <a:cubicBezTo>
                    <a:pt x="1784179" y="27906"/>
                    <a:pt x="1790299" y="42680"/>
                    <a:pt x="1790299" y="58085"/>
                  </a:cubicBezTo>
                  <a:lnTo>
                    <a:pt x="1790299" y="372174"/>
                  </a:lnTo>
                  <a:cubicBezTo>
                    <a:pt x="1790299" y="387579"/>
                    <a:pt x="1784179" y="402354"/>
                    <a:pt x="1773286" y="413247"/>
                  </a:cubicBezTo>
                  <a:cubicBezTo>
                    <a:pt x="1762393" y="424140"/>
                    <a:pt x="1747619" y="430260"/>
                    <a:pt x="1732213" y="430260"/>
                  </a:cubicBezTo>
                  <a:lnTo>
                    <a:pt x="58085" y="430260"/>
                  </a:lnTo>
                  <a:cubicBezTo>
                    <a:pt x="42680" y="430260"/>
                    <a:pt x="27906" y="424140"/>
                    <a:pt x="17013" y="413247"/>
                  </a:cubicBezTo>
                  <a:cubicBezTo>
                    <a:pt x="6120" y="402354"/>
                    <a:pt x="0" y="387579"/>
                    <a:pt x="0" y="372174"/>
                  </a:cubicBezTo>
                  <a:lnTo>
                    <a:pt x="0" y="58085"/>
                  </a:lnTo>
                  <a:cubicBezTo>
                    <a:pt x="0" y="42680"/>
                    <a:pt x="6120" y="27906"/>
                    <a:pt x="17013" y="17013"/>
                  </a:cubicBezTo>
                  <a:cubicBezTo>
                    <a:pt x="27906" y="6120"/>
                    <a:pt x="42680" y="0"/>
                    <a:pt x="58085" y="0"/>
                  </a:cubicBezTo>
                  <a:close/>
                </a:path>
              </a:pathLst>
            </a:custGeom>
            <a:solidFill>
              <a:srgbClr val="F6C5AF">
                <a:alpha val="35686"/>
              </a:srgbClr>
            </a:solidFill>
            <a:ln w="38100" cap="rnd">
              <a:solidFill>
                <a:srgbClr val="000000">
                  <a:alpha val="35686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790299" cy="487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815911" y="3682403"/>
            <a:ext cx="4475639" cy="1429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09"/>
              </a:lnSpc>
              <a:spcBef>
                <a:spcPct val="0"/>
              </a:spcBef>
            </a:pPr>
            <a:r>
              <a:rPr lang="en-US" sz="4078" b="1" dirty="0" err="1">
                <a:solidFill>
                  <a:srgbClr val="800000"/>
                </a:solidFill>
                <a:latin typeface="Arial" panose="020B0604020202020204" pitchFamily="34" charset="0"/>
                <a:ea typeface="Faustina Bold"/>
                <a:cs typeface="Arial" panose="020B0604020202020204" pitchFamily="34" charset="0"/>
                <a:sym typeface="Faustina Bold"/>
              </a:rPr>
              <a:t>ChiHousingHub</a:t>
            </a:r>
            <a:endParaRPr lang="en-US" sz="4078" b="1" dirty="0">
              <a:solidFill>
                <a:srgbClr val="800000"/>
              </a:solidFill>
              <a:latin typeface="Arial" panose="020B0604020202020204" pitchFamily="34" charset="0"/>
              <a:ea typeface="Faustina Bold"/>
              <a:cs typeface="Arial" panose="020B0604020202020204" pitchFamily="34" charset="0"/>
              <a:sym typeface="Faustina Bold"/>
            </a:endParaRPr>
          </a:p>
          <a:p>
            <a:pPr algn="ctr">
              <a:lnSpc>
                <a:spcPts val="5709"/>
              </a:lnSpc>
              <a:spcBef>
                <a:spcPct val="0"/>
              </a:spcBef>
            </a:pPr>
            <a:endParaRPr lang="en-US" sz="4078" b="1" dirty="0">
              <a:solidFill>
                <a:srgbClr val="800000"/>
              </a:solidFill>
              <a:latin typeface="Faustina Bold"/>
              <a:ea typeface="Faustina Bold"/>
              <a:cs typeface="Faustina Bold"/>
              <a:sym typeface="Faustina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18022" y="4337308"/>
            <a:ext cx="5871418" cy="806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Faustina Bold"/>
                <a:cs typeface="Arial" panose="020B0604020202020204" pitchFamily="34" charset="0"/>
                <a:sym typeface="Faustina Bold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Faustina Bold"/>
                <a:cs typeface="Arial" panose="020B0604020202020204" pitchFamily="34" charset="0"/>
                <a:sym typeface="Faustina Bold"/>
              </a:rPr>
              <a:t>A Centralized Marketplace for Reactivating 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Faustina Bold"/>
                <a:cs typeface="Arial" panose="020B0604020202020204" pitchFamily="34" charset="0"/>
                <a:sym typeface="Faustina Bold"/>
              </a:rPr>
              <a:t>Vacant Housing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44519" y="3741764"/>
            <a:ext cx="7481481" cy="1371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800000"/>
                </a:solidFill>
                <a:latin typeface="Arial" panose="020B0604020202020204" pitchFamily="34" charset="0"/>
                <a:ea typeface="Faustina Bold"/>
                <a:cs typeface="Arial" panose="020B0604020202020204" pitchFamily="34" charset="0"/>
                <a:sym typeface="Faustina Bold"/>
              </a:rPr>
              <a:t>Unified Housing Initiative </a:t>
            </a:r>
          </a:p>
          <a:p>
            <a:pPr algn="ctr">
              <a:lnSpc>
                <a:spcPts val="5711"/>
              </a:lnSpc>
              <a:spcBef>
                <a:spcPct val="0"/>
              </a:spcBef>
            </a:pPr>
            <a:endParaRPr lang="en-US" sz="3999" b="1" dirty="0">
              <a:solidFill>
                <a:srgbClr val="800000"/>
              </a:solidFill>
              <a:latin typeface="Faustina Bold"/>
              <a:ea typeface="Faustina Bold"/>
              <a:cs typeface="Faustina Bold"/>
              <a:sym typeface="Faustina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490022" y="4417939"/>
            <a:ext cx="6707829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Faustina Bold"/>
                <a:cs typeface="Arial" panose="020B0604020202020204" pitchFamily="34" charset="0"/>
                <a:sym typeface="Faustina Bold"/>
              </a:rPr>
              <a:t>A Zoning &amp; Development Reform Package for Inclusive Growth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5254" y="7091833"/>
            <a:ext cx="3895199" cy="826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800000"/>
                </a:solidFill>
                <a:latin typeface="Arial" panose="020B0604020202020204" pitchFamily="34" charset="0"/>
                <a:ea typeface="Faustina Bold"/>
                <a:cs typeface="Arial" panose="020B0604020202020204" pitchFamily="34" charset="0"/>
                <a:sym typeface="Faustina Bold"/>
              </a:rPr>
              <a:t>Transit-Oriented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800000"/>
                </a:solidFill>
                <a:latin typeface="Arial" panose="020B0604020202020204" pitchFamily="34" charset="0"/>
                <a:ea typeface="Faustina Bold"/>
                <a:cs typeface="Arial" panose="020B0604020202020204" pitchFamily="34" charset="0"/>
                <a:sym typeface="Faustina Bold"/>
              </a:rPr>
              <a:t>Upzoning Framework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939778" y="7088355"/>
            <a:ext cx="3894878" cy="826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800000"/>
                </a:solidFill>
                <a:latin typeface="Arial" panose="020B0604020202020204" pitchFamily="34" charset="0"/>
                <a:ea typeface="Faustina Bold"/>
                <a:cs typeface="Arial" panose="020B0604020202020204" pitchFamily="34" charset="0"/>
                <a:sym typeface="Faustina Bold"/>
              </a:rPr>
              <a:t>Building Homes on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800000"/>
                </a:solidFill>
                <a:latin typeface="Arial" panose="020B0604020202020204" pitchFamily="34" charset="0"/>
                <a:ea typeface="Faustina Bold"/>
                <a:cs typeface="Arial" panose="020B0604020202020204" pitchFamily="34" charset="0"/>
                <a:sym typeface="Faustina Bold"/>
              </a:rPr>
              <a:t>Vacant Land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52350" y="8050669"/>
            <a:ext cx="3758103" cy="815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Faustina Bold"/>
                <a:cs typeface="Arial" panose="020B0604020202020204" pitchFamily="34" charset="0"/>
                <a:sym typeface="Faustina Bold"/>
              </a:rPr>
              <a:t>Allows 2–6 unit buildings near transit + affordability incentives</a:t>
            </a:r>
          </a:p>
        </p:txBody>
      </p:sp>
      <p:sp>
        <p:nvSpPr>
          <p:cNvPr id="37" name="AutoShape 15">
            <a:extLst>
              <a:ext uri="{FF2B5EF4-FFF2-40B4-BE49-F238E27FC236}">
                <a16:creationId xmlns:a16="http://schemas.microsoft.com/office/drawing/2014/main" id="{B4C8BC08-B3F3-4386-B8D5-126BAD68E3B2}"/>
              </a:ext>
            </a:extLst>
          </p:cNvPr>
          <p:cNvSpPr/>
          <p:nvPr/>
        </p:nvSpPr>
        <p:spPr>
          <a:xfrm flipH="1">
            <a:off x="13788923" y="5306998"/>
            <a:ext cx="632" cy="9720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8" name="TextBox 33">
            <a:extLst>
              <a:ext uri="{FF2B5EF4-FFF2-40B4-BE49-F238E27FC236}">
                <a16:creationId xmlns:a16="http://schemas.microsoft.com/office/drawing/2014/main" id="{D20E0C87-D55A-4E26-A842-865BE50E4FFD}"/>
              </a:ext>
            </a:extLst>
          </p:cNvPr>
          <p:cNvSpPr txBox="1"/>
          <p:nvPr/>
        </p:nvSpPr>
        <p:spPr>
          <a:xfrm>
            <a:off x="13934236" y="7954097"/>
            <a:ext cx="3947109" cy="826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Faustina Bold"/>
                <a:cs typeface="Arial" panose="020B0604020202020204" pitchFamily="34" charset="0"/>
                <a:sym typeface="Faustina Bold"/>
              </a:rPr>
              <a:t>Infill development in underbuilt areas, tied to form-based codes</a:t>
            </a: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466C257-5C69-FF1F-A31E-D20818285D16}"/>
              </a:ext>
            </a:extLst>
          </p:cNvPr>
          <p:cNvSpPr txBox="1"/>
          <p:nvPr/>
        </p:nvSpPr>
        <p:spPr>
          <a:xfrm>
            <a:off x="914400" y="5512168"/>
            <a:ext cx="5901038" cy="41626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Canva Sans"/>
                <a:cs typeface="Arial" panose="020B0604020202020204" pitchFamily="34" charset="0"/>
                <a:sym typeface="Canva Sans"/>
              </a:rPr>
              <a:t>+20,000 Affordable Units</a:t>
            </a: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9F8D38A6-72EE-4E9A-36E7-F9075AC3AE69}"/>
              </a:ext>
            </a:extLst>
          </p:cNvPr>
          <p:cNvSpPr txBox="1"/>
          <p:nvPr/>
        </p:nvSpPr>
        <p:spPr>
          <a:xfrm>
            <a:off x="8212334" y="9205123"/>
            <a:ext cx="5901038" cy="41626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Canva Sans"/>
                <a:cs typeface="Arial" panose="020B0604020202020204" pitchFamily="34" charset="0"/>
                <a:sym typeface="Canva Sans"/>
              </a:rPr>
              <a:t>+117,000 Affordable Units</a:t>
            </a: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E33CCB1E-6B06-5B92-892F-3C98E0B6F379}"/>
              </a:ext>
            </a:extLst>
          </p:cNvPr>
          <p:cNvSpPr txBox="1"/>
          <p:nvPr/>
        </p:nvSpPr>
        <p:spPr>
          <a:xfrm>
            <a:off x="12936698" y="9194489"/>
            <a:ext cx="5901038" cy="41626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Canva Sans"/>
                <a:cs typeface="Arial" panose="020B0604020202020204" pitchFamily="34" charset="0"/>
                <a:sym typeface="Canva Sans"/>
              </a:rPr>
              <a:t>+35,000 Affordable Units</a:t>
            </a:r>
          </a:p>
        </p:txBody>
      </p:sp>
      <p:grpSp>
        <p:nvGrpSpPr>
          <p:cNvPr id="39" name="Group 2">
            <a:extLst>
              <a:ext uri="{FF2B5EF4-FFF2-40B4-BE49-F238E27FC236}">
                <a16:creationId xmlns:a16="http://schemas.microsoft.com/office/drawing/2014/main" id="{0ADB45FC-143D-F209-AD38-908B2425B0B5}"/>
              </a:ext>
            </a:extLst>
          </p:cNvPr>
          <p:cNvGrpSpPr/>
          <p:nvPr/>
        </p:nvGrpSpPr>
        <p:grpSpPr>
          <a:xfrm>
            <a:off x="1028700" y="27757"/>
            <a:ext cx="16726262" cy="1998811"/>
            <a:chOff x="-67912" y="-57150"/>
            <a:chExt cx="4405271" cy="526436"/>
          </a:xfrm>
        </p:grpSpPr>
        <p:sp>
          <p:nvSpPr>
            <p:cNvPr id="40" name="Freeform 3">
              <a:extLst>
                <a:ext uri="{FF2B5EF4-FFF2-40B4-BE49-F238E27FC236}">
                  <a16:creationId xmlns:a16="http://schemas.microsoft.com/office/drawing/2014/main" id="{0575B2E3-E471-9A27-6125-9CB9539FF802}"/>
                </a:ext>
              </a:extLst>
            </p:cNvPr>
            <p:cNvSpPr/>
            <p:nvPr/>
          </p:nvSpPr>
          <p:spPr>
            <a:xfrm>
              <a:off x="-67912" y="-36042"/>
              <a:ext cx="4337359" cy="348550"/>
            </a:xfrm>
            <a:prstGeom prst="roundRect">
              <a:avLst/>
            </a:prstGeom>
            <a:solidFill>
              <a:srgbClr val="800000"/>
            </a:solidFill>
          </p:spPr>
          <p:txBody>
            <a:bodyPr anchor="ctr"/>
            <a:lstStyle/>
            <a:p>
              <a:pPr algn="ctr">
                <a:lnSpc>
                  <a:spcPts val="6000"/>
                </a:lnSpc>
              </a:pPr>
              <a:r>
                <a:rPr lang="en-US" sz="4400" b="1" dirty="0">
                  <a:solidFill>
                    <a:srgbClr val="FBFBFA"/>
                  </a:solidFill>
                  <a:latin typeface="Faustina"/>
                  <a:ea typeface="Faustina"/>
                  <a:cs typeface="Faustina"/>
                  <a:sym typeface="Faustina"/>
                </a:rPr>
                <a:t>The Road to 126,000+ Affordable Units</a:t>
              </a:r>
              <a:endParaRPr lang="en-US" sz="4400" dirty="0">
                <a:solidFill>
                  <a:srgbClr val="FBFBFA"/>
                </a:solidFill>
                <a:latin typeface="Faustina"/>
                <a:ea typeface="Faustina"/>
                <a:cs typeface="Faustina"/>
                <a:sym typeface="Faustina"/>
              </a:endParaRPr>
            </a:p>
          </p:txBody>
        </p:sp>
        <p:sp>
          <p:nvSpPr>
            <p:cNvPr id="41" name="TextBox 4">
              <a:extLst>
                <a:ext uri="{FF2B5EF4-FFF2-40B4-BE49-F238E27FC236}">
                  <a16:creationId xmlns:a16="http://schemas.microsoft.com/office/drawing/2014/main" id="{037624CF-E830-FD1C-1B5B-1C8DEC62E657}"/>
                </a:ext>
              </a:extLst>
            </p:cNvPr>
            <p:cNvSpPr txBox="1"/>
            <p:nvPr/>
          </p:nvSpPr>
          <p:spPr>
            <a:xfrm>
              <a:off x="0" y="-57150"/>
              <a:ext cx="4337359" cy="526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EC772-AE52-A1C0-A22C-E2367FE71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FE3D8ED-D176-2E6F-EB17-407A0A303AB2}"/>
              </a:ext>
            </a:extLst>
          </p:cNvPr>
          <p:cNvGrpSpPr/>
          <p:nvPr/>
        </p:nvGrpSpPr>
        <p:grpSpPr>
          <a:xfrm>
            <a:off x="16690" y="8834200"/>
            <a:ext cx="9317630" cy="1450942"/>
            <a:chOff x="3521428" y="4574726"/>
            <a:chExt cx="7403649" cy="989302"/>
          </a:xfrm>
        </p:grpSpPr>
        <p:sp>
          <p:nvSpPr>
            <p:cNvPr id="128" name="Rectangle 81">
              <a:extLst>
                <a:ext uri="{FF2B5EF4-FFF2-40B4-BE49-F238E27FC236}">
                  <a16:creationId xmlns:a16="http://schemas.microsoft.com/office/drawing/2014/main" id="{A1765732-AAF1-57D1-B01E-2AF78FDF8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1428" y="4574726"/>
              <a:ext cx="7403648" cy="14876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News Gothic MT" panose="020B0503020103020203" pitchFamily="34" charset="0"/>
                <a:cs typeface="News Gothic MT" panose="020B0604020202020204" charset="0"/>
              </a:endParaRPr>
            </a:p>
          </p:txBody>
        </p:sp>
        <p:sp>
          <p:nvSpPr>
            <p:cNvPr id="129" name="Rectangle 82">
              <a:extLst>
                <a:ext uri="{FF2B5EF4-FFF2-40B4-BE49-F238E27FC236}">
                  <a16:creationId xmlns:a16="http://schemas.microsoft.com/office/drawing/2014/main" id="{AD181286-46B5-3EFA-969B-19BD9BE4F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5811" y="5032184"/>
              <a:ext cx="7254881" cy="148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News Gothic MT" panose="020B0503020103020203" pitchFamily="34" charset="0"/>
                <a:cs typeface="News Gothic MT" panose="020B0604020202020204" charset="0"/>
              </a:endParaRPr>
            </a:p>
          </p:txBody>
        </p:sp>
        <p:sp>
          <p:nvSpPr>
            <p:cNvPr id="130" name="Rectangle 83">
              <a:extLst>
                <a:ext uri="{FF2B5EF4-FFF2-40B4-BE49-F238E27FC236}">
                  <a16:creationId xmlns:a16="http://schemas.microsoft.com/office/drawing/2014/main" id="{A9A95B39-2A93-1443-8686-E46637C6C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1428" y="4649109"/>
              <a:ext cx="148767" cy="9149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News Gothic MT" panose="020B0503020103020203" pitchFamily="34" charset="0"/>
                <a:cs typeface="News Gothic MT" panose="020B0604020202020204" charset="0"/>
              </a:endParaRPr>
            </a:p>
          </p:txBody>
        </p:sp>
        <p:sp>
          <p:nvSpPr>
            <p:cNvPr id="131" name="Rectangle 84">
              <a:extLst>
                <a:ext uri="{FF2B5EF4-FFF2-40B4-BE49-F238E27FC236}">
                  <a16:creationId xmlns:a16="http://schemas.microsoft.com/office/drawing/2014/main" id="{6DB2F4B1-0413-B049-F738-B5B730ECC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7550" y="4649109"/>
              <a:ext cx="147527" cy="9149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News Gothic MT" panose="020B0503020103020203" pitchFamily="34" charset="0"/>
                <a:cs typeface="News Gothic MT" panose="020B0604020202020204" charset="0"/>
              </a:endParaRPr>
            </a:p>
          </p:txBody>
        </p:sp>
        <p:sp>
          <p:nvSpPr>
            <p:cNvPr id="132" name="Rectangle 85">
              <a:extLst>
                <a:ext uri="{FF2B5EF4-FFF2-40B4-BE49-F238E27FC236}">
                  <a16:creationId xmlns:a16="http://schemas.microsoft.com/office/drawing/2014/main" id="{19CD66DE-762C-6D57-EA38-FEC206BA4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236" y="4723493"/>
              <a:ext cx="3560495" cy="308692"/>
            </a:xfrm>
            <a:prstGeom prst="rect">
              <a:avLst/>
            </a:pr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News Gothic MT" panose="020B0503020103020203" pitchFamily="34" charset="0"/>
                <a:cs typeface="News Gothic MT" panose="020B0604020202020204" charset="0"/>
              </a:endParaRPr>
            </a:p>
          </p:txBody>
        </p:sp>
        <p:sp>
          <p:nvSpPr>
            <p:cNvPr id="133" name="Freeform 86">
              <a:extLst>
                <a:ext uri="{FF2B5EF4-FFF2-40B4-BE49-F238E27FC236}">
                  <a16:creationId xmlns:a16="http://schemas.microsoft.com/office/drawing/2014/main" id="{ED3EB263-95A2-601A-68B3-2F0F456EC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270" y="4749528"/>
              <a:ext cx="3494790" cy="256623"/>
            </a:xfrm>
            <a:custGeom>
              <a:avLst/>
              <a:gdLst>
                <a:gd name="T0" fmla="*/ 490 w 803"/>
                <a:gd name="T1" fmla="*/ 0 h 59"/>
                <a:gd name="T2" fmla="*/ 490 w 803"/>
                <a:gd name="T3" fmla="*/ 0 h 59"/>
                <a:gd name="T4" fmla="*/ 476 w 803"/>
                <a:gd name="T5" fmla="*/ 12 h 59"/>
                <a:gd name="T6" fmla="*/ 327 w 803"/>
                <a:gd name="T7" fmla="*/ 12 h 59"/>
                <a:gd name="T8" fmla="*/ 313 w 803"/>
                <a:gd name="T9" fmla="*/ 0 h 59"/>
                <a:gd name="T10" fmla="*/ 313 w 803"/>
                <a:gd name="T11" fmla="*/ 0 h 59"/>
                <a:gd name="T12" fmla="*/ 0 w 803"/>
                <a:gd name="T13" fmla="*/ 0 h 59"/>
                <a:gd name="T14" fmla="*/ 0 w 803"/>
                <a:gd name="T15" fmla="*/ 59 h 59"/>
                <a:gd name="T16" fmla="*/ 803 w 803"/>
                <a:gd name="T17" fmla="*/ 59 h 59"/>
                <a:gd name="T18" fmla="*/ 803 w 803"/>
                <a:gd name="T19" fmla="*/ 0 h 59"/>
                <a:gd name="T20" fmla="*/ 490 w 80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" h="59">
                  <a:moveTo>
                    <a:pt x="490" y="0"/>
                  </a:moveTo>
                  <a:cubicBezTo>
                    <a:pt x="490" y="0"/>
                    <a:pt x="490" y="0"/>
                    <a:pt x="490" y="0"/>
                  </a:cubicBezTo>
                  <a:cubicBezTo>
                    <a:pt x="489" y="7"/>
                    <a:pt x="483" y="12"/>
                    <a:pt x="476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0" y="12"/>
                    <a:pt x="314" y="7"/>
                    <a:pt x="313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803" y="59"/>
                    <a:pt x="803" y="59"/>
                    <a:pt x="803" y="59"/>
                  </a:cubicBezTo>
                  <a:cubicBezTo>
                    <a:pt x="803" y="0"/>
                    <a:pt x="803" y="0"/>
                    <a:pt x="803" y="0"/>
                  </a:cubicBezTo>
                  <a:lnTo>
                    <a:pt x="49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News Gothic MT" panose="020B0503020103020203" pitchFamily="34" charset="0"/>
                <a:cs typeface="News Gothic MT" panose="020B0604020202020204" charset="0"/>
              </a:endParaRPr>
            </a:p>
          </p:txBody>
        </p:sp>
        <p:sp>
          <p:nvSpPr>
            <p:cNvPr id="134" name="Rectangle 87">
              <a:extLst>
                <a:ext uri="{FF2B5EF4-FFF2-40B4-BE49-F238E27FC236}">
                  <a16:creationId xmlns:a16="http://schemas.microsoft.com/office/drawing/2014/main" id="{E71B2BD9-CDCB-ADA6-571A-1277E441E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5732" y="4723491"/>
              <a:ext cx="3555537" cy="308692"/>
            </a:xfrm>
            <a:prstGeom prst="rect">
              <a:avLst/>
            </a:pr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News Gothic MT" panose="020B0503020103020203" pitchFamily="34" charset="0"/>
                <a:cs typeface="News Gothic MT" panose="020B0604020202020204" charset="0"/>
              </a:endParaRPr>
            </a:p>
          </p:txBody>
        </p:sp>
        <p:sp>
          <p:nvSpPr>
            <p:cNvPr id="135" name="Freeform 88">
              <a:extLst>
                <a:ext uri="{FF2B5EF4-FFF2-40B4-BE49-F238E27FC236}">
                  <a16:creationId xmlns:a16="http://schemas.microsoft.com/office/drawing/2014/main" id="{FFE8DF5F-6D1C-927D-756C-9D90D77CE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445" y="4749526"/>
              <a:ext cx="3499750" cy="256623"/>
            </a:xfrm>
            <a:custGeom>
              <a:avLst/>
              <a:gdLst>
                <a:gd name="T0" fmla="*/ 314 w 804"/>
                <a:gd name="T1" fmla="*/ 0 h 59"/>
                <a:gd name="T2" fmla="*/ 314 w 804"/>
                <a:gd name="T3" fmla="*/ 0 h 59"/>
                <a:gd name="T4" fmla="*/ 327 w 804"/>
                <a:gd name="T5" fmla="*/ 12 h 59"/>
                <a:gd name="T6" fmla="*/ 477 w 804"/>
                <a:gd name="T7" fmla="*/ 12 h 59"/>
                <a:gd name="T8" fmla="*/ 490 w 804"/>
                <a:gd name="T9" fmla="*/ 0 h 59"/>
                <a:gd name="T10" fmla="*/ 490 w 804"/>
                <a:gd name="T11" fmla="*/ 0 h 59"/>
                <a:gd name="T12" fmla="*/ 804 w 804"/>
                <a:gd name="T13" fmla="*/ 0 h 59"/>
                <a:gd name="T14" fmla="*/ 804 w 804"/>
                <a:gd name="T15" fmla="*/ 59 h 59"/>
                <a:gd name="T16" fmla="*/ 0 w 804"/>
                <a:gd name="T17" fmla="*/ 59 h 59"/>
                <a:gd name="T18" fmla="*/ 0 w 804"/>
                <a:gd name="T19" fmla="*/ 0 h 59"/>
                <a:gd name="T20" fmla="*/ 314 w 804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" h="59">
                  <a:moveTo>
                    <a:pt x="314" y="0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315" y="7"/>
                    <a:pt x="321" y="12"/>
                    <a:pt x="327" y="12"/>
                  </a:cubicBezTo>
                  <a:cubicBezTo>
                    <a:pt x="477" y="12"/>
                    <a:pt x="477" y="12"/>
                    <a:pt x="477" y="12"/>
                  </a:cubicBezTo>
                  <a:cubicBezTo>
                    <a:pt x="483" y="12"/>
                    <a:pt x="489" y="7"/>
                    <a:pt x="490" y="0"/>
                  </a:cubicBezTo>
                  <a:cubicBezTo>
                    <a:pt x="490" y="0"/>
                    <a:pt x="490" y="0"/>
                    <a:pt x="490" y="0"/>
                  </a:cubicBezTo>
                  <a:cubicBezTo>
                    <a:pt x="804" y="0"/>
                    <a:pt x="804" y="0"/>
                    <a:pt x="804" y="0"/>
                  </a:cubicBezTo>
                  <a:cubicBezTo>
                    <a:pt x="804" y="59"/>
                    <a:pt x="804" y="59"/>
                    <a:pt x="804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14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News Gothic MT" panose="020B0503020103020203" pitchFamily="34" charset="0"/>
                <a:cs typeface="News Gothic MT" panose="020B0604020202020204" charset="0"/>
              </a:endParaRP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6BE215FD-CC65-C4A1-25B8-F5E7E8D904F2}"/>
              </a:ext>
            </a:extLst>
          </p:cNvPr>
          <p:cNvGrpSpPr/>
          <p:nvPr/>
        </p:nvGrpSpPr>
        <p:grpSpPr>
          <a:xfrm>
            <a:off x="1424060" y="3142263"/>
            <a:ext cx="9509635" cy="6148802"/>
            <a:chOff x="3271892" y="2836908"/>
            <a:chExt cx="7353624" cy="487924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66811AAF-9606-FBC2-BBB2-32718F26AF8D}"/>
                </a:ext>
              </a:extLst>
            </p:cNvPr>
            <p:cNvGrpSpPr/>
            <p:nvPr/>
          </p:nvGrpSpPr>
          <p:grpSpPr>
            <a:xfrm>
              <a:off x="3271892" y="2836908"/>
              <a:ext cx="6022398" cy="4879242"/>
              <a:chOff x="2019101" y="1453354"/>
              <a:chExt cx="4149188" cy="3361601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08865FD-071A-DBC7-4B49-332C7D71A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7317" y="4220395"/>
                <a:ext cx="880021" cy="594558"/>
              </a:xfrm>
              <a:custGeom>
                <a:avLst/>
                <a:gdLst>
                  <a:gd name="T0" fmla="*/ 484 w 484"/>
                  <a:gd name="T1" fmla="*/ 327 h 327"/>
                  <a:gd name="T2" fmla="*/ 0 w 484"/>
                  <a:gd name="T3" fmla="*/ 327 h 327"/>
                  <a:gd name="T4" fmla="*/ 35 w 484"/>
                  <a:gd name="T5" fmla="*/ 0 h 327"/>
                  <a:gd name="T6" fmla="*/ 449 w 484"/>
                  <a:gd name="T7" fmla="*/ 0 h 327"/>
                  <a:gd name="T8" fmla="*/ 484 w 484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4" h="327">
                    <a:moveTo>
                      <a:pt x="484" y="327"/>
                    </a:moveTo>
                    <a:lnTo>
                      <a:pt x="0" y="327"/>
                    </a:lnTo>
                    <a:lnTo>
                      <a:pt x="35" y="0"/>
                    </a:lnTo>
                    <a:lnTo>
                      <a:pt x="449" y="0"/>
                    </a:lnTo>
                    <a:lnTo>
                      <a:pt x="484" y="32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E2199376-DE58-C724-BCBA-E8BE4886D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7317" y="4291307"/>
                <a:ext cx="816381" cy="523648"/>
              </a:xfrm>
              <a:custGeom>
                <a:avLst/>
                <a:gdLst>
                  <a:gd name="T0" fmla="*/ 449 w 449"/>
                  <a:gd name="T1" fmla="*/ 0 h 288"/>
                  <a:gd name="T2" fmla="*/ 31 w 449"/>
                  <a:gd name="T3" fmla="*/ 0 h 288"/>
                  <a:gd name="T4" fmla="*/ 0 w 449"/>
                  <a:gd name="T5" fmla="*/ 288 h 288"/>
                  <a:gd name="T6" fmla="*/ 161 w 449"/>
                  <a:gd name="T7" fmla="*/ 288 h 288"/>
                  <a:gd name="T8" fmla="*/ 449 w 449"/>
                  <a:gd name="T9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9" h="288">
                    <a:moveTo>
                      <a:pt x="449" y="0"/>
                    </a:moveTo>
                    <a:lnTo>
                      <a:pt x="31" y="0"/>
                    </a:lnTo>
                    <a:lnTo>
                      <a:pt x="0" y="288"/>
                    </a:lnTo>
                    <a:lnTo>
                      <a:pt x="161" y="288"/>
                    </a:lnTo>
                    <a:lnTo>
                      <a:pt x="44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48694DB3-B592-B5CD-64BE-D9C04B052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7107" y="4137398"/>
                <a:ext cx="993179" cy="405054"/>
              </a:xfrm>
              <a:custGeom>
                <a:avLst/>
                <a:gdLst>
                  <a:gd name="T0" fmla="*/ 484 w 484"/>
                  <a:gd name="T1" fmla="*/ 327 h 327"/>
                  <a:gd name="T2" fmla="*/ 0 w 484"/>
                  <a:gd name="T3" fmla="*/ 327 h 327"/>
                  <a:gd name="T4" fmla="*/ 35 w 484"/>
                  <a:gd name="T5" fmla="*/ 0 h 327"/>
                  <a:gd name="T6" fmla="*/ 449 w 484"/>
                  <a:gd name="T7" fmla="*/ 0 h 327"/>
                  <a:gd name="T8" fmla="*/ 484 w 484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4" h="327">
                    <a:moveTo>
                      <a:pt x="484" y="327"/>
                    </a:moveTo>
                    <a:lnTo>
                      <a:pt x="0" y="327"/>
                    </a:lnTo>
                    <a:lnTo>
                      <a:pt x="35" y="0"/>
                    </a:lnTo>
                    <a:lnTo>
                      <a:pt x="449" y="0"/>
                    </a:lnTo>
                    <a:lnTo>
                      <a:pt x="484" y="32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14AE0206-891A-6286-5793-5C5E386E0A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7107" y="4217428"/>
                <a:ext cx="921357" cy="325024"/>
              </a:xfrm>
              <a:custGeom>
                <a:avLst/>
                <a:gdLst>
                  <a:gd name="T0" fmla="*/ 449 w 449"/>
                  <a:gd name="T1" fmla="*/ 0 h 288"/>
                  <a:gd name="T2" fmla="*/ 31 w 449"/>
                  <a:gd name="T3" fmla="*/ 0 h 288"/>
                  <a:gd name="T4" fmla="*/ 0 w 449"/>
                  <a:gd name="T5" fmla="*/ 288 h 288"/>
                  <a:gd name="T6" fmla="*/ 161 w 449"/>
                  <a:gd name="T7" fmla="*/ 288 h 288"/>
                  <a:gd name="T8" fmla="*/ 449 w 449"/>
                  <a:gd name="T9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9" h="288">
                    <a:moveTo>
                      <a:pt x="449" y="0"/>
                    </a:moveTo>
                    <a:lnTo>
                      <a:pt x="31" y="0"/>
                    </a:lnTo>
                    <a:lnTo>
                      <a:pt x="0" y="288"/>
                    </a:lnTo>
                    <a:lnTo>
                      <a:pt x="161" y="288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082D99E2-78FB-9EE3-4073-C79A3015B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9102" y="3913730"/>
                <a:ext cx="4149187" cy="303698"/>
              </a:xfrm>
              <a:custGeom>
                <a:avLst/>
                <a:gdLst>
                  <a:gd name="T0" fmla="*/ 0 w 576"/>
                  <a:gd name="T1" fmla="*/ 21 h 42"/>
                  <a:gd name="T2" fmla="*/ 20 w 576"/>
                  <a:gd name="T3" fmla="*/ 42 h 42"/>
                  <a:gd name="T4" fmla="*/ 556 w 576"/>
                  <a:gd name="T5" fmla="*/ 42 h 42"/>
                  <a:gd name="T6" fmla="*/ 576 w 576"/>
                  <a:gd name="T7" fmla="*/ 21 h 42"/>
                  <a:gd name="T8" fmla="*/ 576 w 576"/>
                  <a:gd name="T9" fmla="*/ 0 h 42"/>
                  <a:gd name="T10" fmla="*/ 0 w 576"/>
                  <a:gd name="T11" fmla="*/ 0 h 42"/>
                  <a:gd name="T12" fmla="*/ 0 w 576"/>
                  <a:gd name="T13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6" h="42">
                    <a:moveTo>
                      <a:pt x="0" y="21"/>
                    </a:moveTo>
                    <a:cubicBezTo>
                      <a:pt x="0" y="33"/>
                      <a:pt x="9" y="42"/>
                      <a:pt x="20" y="42"/>
                    </a:cubicBezTo>
                    <a:cubicBezTo>
                      <a:pt x="556" y="42"/>
                      <a:pt x="556" y="42"/>
                      <a:pt x="556" y="42"/>
                    </a:cubicBezTo>
                    <a:cubicBezTo>
                      <a:pt x="567" y="42"/>
                      <a:pt x="576" y="33"/>
                      <a:pt x="576" y="21"/>
                    </a:cubicBezTo>
                    <a:cubicBezTo>
                      <a:pt x="576" y="0"/>
                      <a:pt x="576" y="0"/>
                      <a:pt x="5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3FD21746-FE3A-5A79-D579-FB815A115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8235" y="4008122"/>
                <a:ext cx="424767" cy="86185"/>
              </a:xfrm>
              <a:custGeom>
                <a:avLst/>
                <a:gdLst>
                  <a:gd name="T0" fmla="*/ 53 w 59"/>
                  <a:gd name="T1" fmla="*/ 12 h 12"/>
                  <a:gd name="T2" fmla="*/ 6 w 59"/>
                  <a:gd name="T3" fmla="*/ 12 h 12"/>
                  <a:gd name="T4" fmla="*/ 0 w 59"/>
                  <a:gd name="T5" fmla="*/ 6 h 12"/>
                  <a:gd name="T6" fmla="*/ 6 w 59"/>
                  <a:gd name="T7" fmla="*/ 0 h 12"/>
                  <a:gd name="T8" fmla="*/ 53 w 59"/>
                  <a:gd name="T9" fmla="*/ 0 h 12"/>
                  <a:gd name="T10" fmla="*/ 59 w 59"/>
                  <a:gd name="T11" fmla="*/ 6 h 12"/>
                  <a:gd name="T12" fmla="*/ 53 w 59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12">
                    <a:moveTo>
                      <a:pt x="53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7" y="0"/>
                      <a:pt x="59" y="3"/>
                      <a:pt x="59" y="6"/>
                    </a:cubicBezTo>
                    <a:cubicBezTo>
                      <a:pt x="59" y="10"/>
                      <a:pt x="57" y="12"/>
                      <a:pt x="53" y="12"/>
                    </a:cubicBezTo>
                  </a:path>
                </a:pathLst>
              </a:custGeom>
              <a:solidFill>
                <a:srgbClr val="1E36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2C92DB07-3CDB-B9DD-CCB0-FF17BDCA79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7224" y="4460718"/>
                <a:ext cx="1239423" cy="86185"/>
              </a:xfrm>
              <a:custGeom>
                <a:avLst/>
                <a:gdLst>
                  <a:gd name="T0" fmla="*/ 168 w 172"/>
                  <a:gd name="T1" fmla="*/ 12 h 12"/>
                  <a:gd name="T2" fmla="*/ 4 w 172"/>
                  <a:gd name="T3" fmla="*/ 12 h 12"/>
                  <a:gd name="T4" fmla="*/ 0 w 172"/>
                  <a:gd name="T5" fmla="*/ 6 h 12"/>
                  <a:gd name="T6" fmla="*/ 4 w 172"/>
                  <a:gd name="T7" fmla="*/ 0 h 12"/>
                  <a:gd name="T8" fmla="*/ 168 w 172"/>
                  <a:gd name="T9" fmla="*/ 0 h 12"/>
                  <a:gd name="T10" fmla="*/ 172 w 172"/>
                  <a:gd name="T11" fmla="*/ 6 h 12"/>
                  <a:gd name="T12" fmla="*/ 168 w 172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12">
                    <a:moveTo>
                      <a:pt x="168" y="12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4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70" y="0"/>
                      <a:pt x="172" y="3"/>
                      <a:pt x="172" y="6"/>
                    </a:cubicBezTo>
                    <a:cubicBezTo>
                      <a:pt x="172" y="10"/>
                      <a:pt x="170" y="12"/>
                      <a:pt x="168" y="1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44" name="Freeform 69">
                <a:extLst>
                  <a:ext uri="{FF2B5EF4-FFF2-40B4-BE49-F238E27FC236}">
                    <a16:creationId xmlns:a16="http://schemas.microsoft.com/office/drawing/2014/main" id="{AC09605E-5C6A-C207-D802-DFA9CF5BA5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08322" y="3913730"/>
                <a:ext cx="2759967" cy="303698"/>
              </a:xfrm>
              <a:custGeom>
                <a:avLst/>
                <a:gdLst>
                  <a:gd name="T0" fmla="*/ 71 w 383"/>
                  <a:gd name="T1" fmla="*/ 25 h 42"/>
                  <a:gd name="T2" fmla="*/ 65 w 383"/>
                  <a:gd name="T3" fmla="*/ 19 h 42"/>
                  <a:gd name="T4" fmla="*/ 71 w 383"/>
                  <a:gd name="T5" fmla="*/ 13 h 42"/>
                  <a:gd name="T6" fmla="*/ 118 w 383"/>
                  <a:gd name="T7" fmla="*/ 13 h 42"/>
                  <a:gd name="T8" fmla="*/ 124 w 383"/>
                  <a:gd name="T9" fmla="*/ 19 h 42"/>
                  <a:gd name="T10" fmla="*/ 118 w 383"/>
                  <a:gd name="T11" fmla="*/ 25 h 42"/>
                  <a:gd name="T12" fmla="*/ 71 w 383"/>
                  <a:gd name="T13" fmla="*/ 25 h 42"/>
                  <a:gd name="T14" fmla="*/ 383 w 383"/>
                  <a:gd name="T15" fmla="*/ 0 h 42"/>
                  <a:gd name="T16" fmla="*/ 383 w 383"/>
                  <a:gd name="T17" fmla="*/ 0 h 42"/>
                  <a:gd name="T18" fmla="*/ 43 w 383"/>
                  <a:gd name="T19" fmla="*/ 0 h 42"/>
                  <a:gd name="T20" fmla="*/ 0 w 383"/>
                  <a:gd name="T21" fmla="*/ 42 h 42"/>
                  <a:gd name="T22" fmla="*/ 363 w 383"/>
                  <a:gd name="T23" fmla="*/ 42 h 42"/>
                  <a:gd name="T24" fmla="*/ 383 w 383"/>
                  <a:gd name="T25" fmla="*/ 21 h 42"/>
                  <a:gd name="T26" fmla="*/ 383 w 383"/>
                  <a:gd name="T2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3" h="42">
                    <a:moveTo>
                      <a:pt x="71" y="25"/>
                    </a:moveTo>
                    <a:cubicBezTo>
                      <a:pt x="68" y="25"/>
                      <a:pt x="65" y="23"/>
                      <a:pt x="65" y="19"/>
                    </a:cubicBezTo>
                    <a:cubicBezTo>
                      <a:pt x="65" y="16"/>
                      <a:pt x="68" y="13"/>
                      <a:pt x="71" y="13"/>
                    </a:cubicBezTo>
                    <a:cubicBezTo>
                      <a:pt x="118" y="13"/>
                      <a:pt x="118" y="13"/>
                      <a:pt x="118" y="13"/>
                    </a:cubicBezTo>
                    <a:cubicBezTo>
                      <a:pt x="122" y="13"/>
                      <a:pt x="124" y="16"/>
                      <a:pt x="124" y="19"/>
                    </a:cubicBezTo>
                    <a:cubicBezTo>
                      <a:pt x="124" y="23"/>
                      <a:pt x="122" y="25"/>
                      <a:pt x="118" y="25"/>
                    </a:cubicBezTo>
                    <a:cubicBezTo>
                      <a:pt x="71" y="25"/>
                      <a:pt x="71" y="25"/>
                      <a:pt x="71" y="25"/>
                    </a:cubicBezTo>
                    <a:moveTo>
                      <a:pt x="383" y="0"/>
                    </a:moveTo>
                    <a:cubicBezTo>
                      <a:pt x="383" y="0"/>
                      <a:pt x="383" y="0"/>
                      <a:pt x="38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363" y="42"/>
                      <a:pt x="363" y="42"/>
                      <a:pt x="363" y="42"/>
                    </a:cubicBezTo>
                    <a:cubicBezTo>
                      <a:pt x="374" y="42"/>
                      <a:pt x="383" y="33"/>
                      <a:pt x="383" y="21"/>
                    </a:cubicBezTo>
                    <a:cubicBezTo>
                      <a:pt x="383" y="0"/>
                      <a:pt x="383" y="0"/>
                      <a:pt x="383" y="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45" name="Freeform 70">
                <a:extLst>
                  <a:ext uri="{FF2B5EF4-FFF2-40B4-BE49-F238E27FC236}">
                    <a16:creationId xmlns:a16="http://schemas.microsoft.com/office/drawing/2014/main" id="{444C5770-99B0-357A-0A53-D10D295A0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8235" y="4008122"/>
                <a:ext cx="424767" cy="86185"/>
              </a:xfrm>
              <a:custGeom>
                <a:avLst/>
                <a:gdLst>
                  <a:gd name="T0" fmla="*/ 53 w 59"/>
                  <a:gd name="T1" fmla="*/ 0 h 12"/>
                  <a:gd name="T2" fmla="*/ 6 w 59"/>
                  <a:gd name="T3" fmla="*/ 0 h 12"/>
                  <a:gd name="T4" fmla="*/ 0 w 59"/>
                  <a:gd name="T5" fmla="*/ 6 h 12"/>
                  <a:gd name="T6" fmla="*/ 6 w 59"/>
                  <a:gd name="T7" fmla="*/ 12 h 12"/>
                  <a:gd name="T8" fmla="*/ 53 w 59"/>
                  <a:gd name="T9" fmla="*/ 12 h 12"/>
                  <a:gd name="T10" fmla="*/ 59 w 59"/>
                  <a:gd name="T11" fmla="*/ 6 h 12"/>
                  <a:gd name="T12" fmla="*/ 53 w 59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12">
                    <a:moveTo>
                      <a:pt x="53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7" y="12"/>
                      <a:pt x="59" y="10"/>
                      <a:pt x="59" y="6"/>
                    </a:cubicBezTo>
                    <a:cubicBezTo>
                      <a:pt x="59" y="3"/>
                      <a:pt x="57" y="0"/>
                      <a:pt x="53" y="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46" name="Freeform 77">
                <a:extLst>
                  <a:ext uri="{FF2B5EF4-FFF2-40B4-BE49-F238E27FC236}">
                    <a16:creationId xmlns:a16="http://schemas.microsoft.com/office/drawing/2014/main" id="{A6C07B9F-8F4C-DE77-DB35-D31D0E7DD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85487" y="2772803"/>
                <a:ext cx="765403" cy="765403"/>
              </a:xfrm>
              <a:custGeom>
                <a:avLst/>
                <a:gdLst>
                  <a:gd name="T0" fmla="*/ 39 w 106"/>
                  <a:gd name="T1" fmla="*/ 67 h 106"/>
                  <a:gd name="T2" fmla="*/ 34 w 106"/>
                  <a:gd name="T3" fmla="*/ 72 h 106"/>
                  <a:gd name="T4" fmla="*/ 35 w 106"/>
                  <a:gd name="T5" fmla="*/ 75 h 106"/>
                  <a:gd name="T6" fmla="*/ 39 w 106"/>
                  <a:gd name="T7" fmla="*/ 67 h 106"/>
                  <a:gd name="T8" fmla="*/ 106 w 106"/>
                  <a:gd name="T9" fmla="*/ 0 h 106"/>
                  <a:gd name="T10" fmla="*/ 44 w 106"/>
                  <a:gd name="T11" fmla="*/ 63 h 106"/>
                  <a:gd name="T12" fmla="*/ 37 w 106"/>
                  <a:gd name="T13" fmla="*/ 79 h 106"/>
                  <a:gd name="T14" fmla="*/ 35 w 106"/>
                  <a:gd name="T15" fmla="*/ 81 h 106"/>
                  <a:gd name="T16" fmla="*/ 32 w 106"/>
                  <a:gd name="T17" fmla="*/ 74 h 106"/>
                  <a:gd name="T18" fmla="*/ 0 w 106"/>
                  <a:gd name="T19" fmla="*/ 106 h 106"/>
                  <a:gd name="T20" fmla="*/ 106 w 106"/>
                  <a:gd name="T21" fmla="*/ 106 h 106"/>
                  <a:gd name="T22" fmla="*/ 106 w 106"/>
                  <a:gd name="T23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6" h="106">
                    <a:moveTo>
                      <a:pt x="39" y="67"/>
                    </a:moveTo>
                    <a:cubicBezTo>
                      <a:pt x="34" y="72"/>
                      <a:pt x="34" y="72"/>
                      <a:pt x="34" y="72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7" y="72"/>
                      <a:pt x="38" y="70"/>
                      <a:pt x="39" y="67"/>
                    </a:cubicBezTo>
                    <a:moveTo>
                      <a:pt x="106" y="0"/>
                    </a:moveTo>
                    <a:cubicBezTo>
                      <a:pt x="44" y="63"/>
                      <a:pt x="44" y="63"/>
                      <a:pt x="44" y="63"/>
                    </a:cubicBezTo>
                    <a:cubicBezTo>
                      <a:pt x="42" y="68"/>
                      <a:pt x="40" y="73"/>
                      <a:pt x="37" y="79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106" y="106"/>
                      <a:pt x="106" y="106"/>
                      <a:pt x="106" y="106"/>
                    </a:cubicBezTo>
                    <a:cubicBezTo>
                      <a:pt x="106" y="0"/>
                      <a:pt x="106" y="0"/>
                      <a:pt x="106" y="0"/>
                    </a:cubicBezTo>
                  </a:path>
                </a:pathLst>
              </a:custGeom>
              <a:solidFill>
                <a:srgbClr val="BDB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C6F4E5DD-35EB-C4D2-939E-1A9025172ACE}"/>
                  </a:ext>
                </a:extLst>
              </p:cNvPr>
              <p:cNvSpPr txBox="1"/>
              <p:nvPr/>
            </p:nvSpPr>
            <p:spPr>
              <a:xfrm>
                <a:off x="4774392" y="2600068"/>
                <a:ext cx="1159391" cy="1696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GB" sz="1600" b="1" dirty="0">
                    <a:latin typeface="News Gothic MT" panose="020B0503020103020203" pitchFamily="34" charset="0"/>
                    <a:cs typeface="News Gothic MT" panose="020B0604020202020204" charset="0"/>
                  </a:rPr>
                  <a:t>50% TMOD </a:t>
                </a: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03FCB1B0-C218-ACCD-0146-3196CF2AF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9101" y="1453354"/>
                <a:ext cx="4149188" cy="2460373"/>
              </a:xfrm>
              <a:custGeom>
                <a:avLst/>
                <a:gdLst>
                  <a:gd name="T0" fmla="*/ 556 w 576"/>
                  <a:gd name="T1" fmla="*/ 0 h 341"/>
                  <a:gd name="T2" fmla="*/ 20 w 576"/>
                  <a:gd name="T3" fmla="*/ 0 h 341"/>
                  <a:gd name="T4" fmla="*/ 0 w 576"/>
                  <a:gd name="T5" fmla="*/ 21 h 341"/>
                  <a:gd name="T6" fmla="*/ 0 w 576"/>
                  <a:gd name="T7" fmla="*/ 341 h 341"/>
                  <a:gd name="T8" fmla="*/ 576 w 576"/>
                  <a:gd name="T9" fmla="*/ 341 h 341"/>
                  <a:gd name="T10" fmla="*/ 576 w 576"/>
                  <a:gd name="T11" fmla="*/ 21 h 341"/>
                  <a:gd name="T12" fmla="*/ 556 w 576"/>
                  <a:gd name="T13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6" h="341">
                    <a:moveTo>
                      <a:pt x="55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1"/>
                    </a:cubicBezTo>
                    <a:cubicBezTo>
                      <a:pt x="0" y="341"/>
                      <a:pt x="0" y="341"/>
                      <a:pt x="0" y="341"/>
                    </a:cubicBezTo>
                    <a:cubicBezTo>
                      <a:pt x="576" y="341"/>
                      <a:pt x="576" y="341"/>
                      <a:pt x="576" y="341"/>
                    </a:cubicBezTo>
                    <a:cubicBezTo>
                      <a:pt x="576" y="21"/>
                      <a:pt x="576" y="21"/>
                      <a:pt x="576" y="21"/>
                    </a:cubicBezTo>
                    <a:cubicBezTo>
                      <a:pt x="576" y="9"/>
                      <a:pt x="567" y="0"/>
                      <a:pt x="556" y="0"/>
                    </a:cubicBez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1110E3C-09DE-04B9-B645-1BB33E7A0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745" y="1605202"/>
                <a:ext cx="3861905" cy="2156674"/>
              </a:xfrm>
              <a:custGeom>
                <a:avLst/>
                <a:gdLst>
                  <a:gd name="T0" fmla="*/ 0 w 1882"/>
                  <a:gd name="T1" fmla="*/ 1051 h 1051"/>
                  <a:gd name="T2" fmla="*/ 0 w 1882"/>
                  <a:gd name="T3" fmla="*/ 471 h 1051"/>
                  <a:gd name="T4" fmla="*/ 0 w 1882"/>
                  <a:gd name="T5" fmla="*/ 0 h 1051"/>
                  <a:gd name="T6" fmla="*/ 941 w 1882"/>
                  <a:gd name="T7" fmla="*/ 0 h 1051"/>
                  <a:gd name="T8" fmla="*/ 1882 w 1882"/>
                  <a:gd name="T9" fmla="*/ 0 h 1051"/>
                  <a:gd name="T10" fmla="*/ 1882 w 1882"/>
                  <a:gd name="T11" fmla="*/ 471 h 1051"/>
                  <a:gd name="T12" fmla="*/ 1882 w 1882"/>
                  <a:gd name="T13" fmla="*/ 1051 h 1051"/>
                  <a:gd name="T14" fmla="*/ 941 w 1882"/>
                  <a:gd name="T15" fmla="*/ 1051 h 1051"/>
                  <a:gd name="T16" fmla="*/ 0 w 1882"/>
                  <a:gd name="T17" fmla="*/ 1051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2" h="1051">
                    <a:moveTo>
                      <a:pt x="0" y="1051"/>
                    </a:moveTo>
                    <a:lnTo>
                      <a:pt x="0" y="471"/>
                    </a:lnTo>
                    <a:lnTo>
                      <a:pt x="0" y="0"/>
                    </a:lnTo>
                    <a:lnTo>
                      <a:pt x="941" y="0"/>
                    </a:lnTo>
                    <a:lnTo>
                      <a:pt x="1882" y="0"/>
                    </a:lnTo>
                    <a:lnTo>
                      <a:pt x="1882" y="471"/>
                    </a:lnTo>
                    <a:lnTo>
                      <a:pt x="1882" y="1051"/>
                    </a:lnTo>
                    <a:lnTo>
                      <a:pt x="941" y="1051"/>
                    </a:lnTo>
                    <a:lnTo>
                      <a:pt x="0" y="1051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EFD20DD5-D282-CDC9-F4C1-2631EA8CD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745" y="1605202"/>
                <a:ext cx="3861905" cy="2156674"/>
              </a:xfrm>
              <a:custGeom>
                <a:avLst/>
                <a:gdLst>
                  <a:gd name="T0" fmla="*/ 0 w 1882"/>
                  <a:gd name="T1" fmla="*/ 1051 h 1051"/>
                  <a:gd name="T2" fmla="*/ 0 w 1882"/>
                  <a:gd name="T3" fmla="*/ 471 h 1051"/>
                  <a:gd name="T4" fmla="*/ 0 w 1882"/>
                  <a:gd name="T5" fmla="*/ 0 h 1051"/>
                  <a:gd name="T6" fmla="*/ 941 w 1882"/>
                  <a:gd name="T7" fmla="*/ 0 h 1051"/>
                  <a:gd name="T8" fmla="*/ 1882 w 1882"/>
                  <a:gd name="T9" fmla="*/ 0 h 1051"/>
                  <a:gd name="T10" fmla="*/ 1882 w 1882"/>
                  <a:gd name="T11" fmla="*/ 471 h 1051"/>
                  <a:gd name="T12" fmla="*/ 1882 w 1882"/>
                  <a:gd name="T13" fmla="*/ 1051 h 1051"/>
                  <a:gd name="T14" fmla="*/ 941 w 1882"/>
                  <a:gd name="T15" fmla="*/ 1051 h 1051"/>
                  <a:gd name="T16" fmla="*/ 0 w 1882"/>
                  <a:gd name="T17" fmla="*/ 1051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2" h="1051">
                    <a:moveTo>
                      <a:pt x="0" y="1051"/>
                    </a:moveTo>
                    <a:lnTo>
                      <a:pt x="0" y="471"/>
                    </a:lnTo>
                    <a:lnTo>
                      <a:pt x="0" y="0"/>
                    </a:lnTo>
                    <a:lnTo>
                      <a:pt x="941" y="0"/>
                    </a:lnTo>
                    <a:lnTo>
                      <a:pt x="1882" y="0"/>
                    </a:lnTo>
                    <a:lnTo>
                      <a:pt x="1882" y="471"/>
                    </a:lnTo>
                    <a:lnTo>
                      <a:pt x="1882" y="1051"/>
                    </a:lnTo>
                    <a:lnTo>
                      <a:pt x="941" y="1051"/>
                    </a:lnTo>
                    <a:lnTo>
                      <a:pt x="0" y="105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9325073C-E7BC-31B0-C8ED-253D9E613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745" y="1605202"/>
                <a:ext cx="3853696" cy="186733"/>
              </a:xfrm>
              <a:prstGeom prst="rect">
                <a:avLst/>
              </a:pr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10A9C7D6-DBA5-C488-BB7F-53CE592F8C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745" y="1605202"/>
                <a:ext cx="3853696" cy="186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8E2F353E-FDDD-6DCD-FAFC-47BE4F000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8929" y="1634721"/>
                <a:ext cx="71819" cy="718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D47C6D38-A452-0512-545C-0FAFF9D5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476" y="1634721"/>
                <a:ext cx="73874" cy="718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181973FE-1584-1FB9-8EA4-27AE5AB4F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8235" y="1634721"/>
                <a:ext cx="71819" cy="718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90630D4-D13C-7A2F-95E0-42C2A4E08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3695" y="1791939"/>
                <a:ext cx="502744" cy="1969940"/>
              </a:xfrm>
              <a:prstGeom prst="rect">
                <a:avLst/>
              </a:pr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B65C4CB9-0ABB-D06D-E5BA-78F267724F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3695" y="1791939"/>
                <a:ext cx="502744" cy="1969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DD70E4A3-0638-8C5E-A701-03FADF08E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745" y="1791939"/>
                <a:ext cx="158006" cy="1969940"/>
              </a:xfrm>
              <a:prstGeom prst="rect">
                <a:avLst/>
              </a:pr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AD1DDC9-907F-563F-28B5-3DD6378D8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079" y="2175667"/>
                <a:ext cx="158006" cy="699739"/>
              </a:xfrm>
              <a:prstGeom prst="rect">
                <a:avLst/>
              </a:pr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F51CFA98-E065-E8A9-ADA0-D835699DF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0344" y="2015609"/>
                <a:ext cx="1520548" cy="1522600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4E07DEF4-F57C-0390-58B9-6F3897396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0344" y="2015609"/>
                <a:ext cx="1520548" cy="1522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94D15450-7048-B0F2-C0E5-AAE1C2927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745" y="1791939"/>
                <a:ext cx="3861905" cy="43093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56581B9C-A77F-5941-CAF5-6A9FE8566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744" y="1791939"/>
                <a:ext cx="3861904" cy="43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64" name="Rectangle 67">
                <a:extLst>
                  <a:ext uri="{FF2B5EF4-FFF2-40B4-BE49-F238E27FC236}">
                    <a16:creationId xmlns:a16="http://schemas.microsoft.com/office/drawing/2014/main" id="{B661C136-ADD7-A79D-3CDB-1F69B6026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7769" y="1525174"/>
                <a:ext cx="20520" cy="71819"/>
              </a:xfrm>
              <a:prstGeom prst="rect">
                <a:avLst/>
              </a:prstGeom>
              <a:solidFill>
                <a:srgbClr val="D163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65" name="Freeform 68">
                <a:extLst>
                  <a:ext uri="{FF2B5EF4-FFF2-40B4-BE49-F238E27FC236}">
                    <a16:creationId xmlns:a16="http://schemas.microsoft.com/office/drawing/2014/main" id="{DA366AFE-77E6-A4BA-33BC-5226665F8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176" y="1496446"/>
                <a:ext cx="2450112" cy="2417279"/>
              </a:xfrm>
              <a:custGeom>
                <a:avLst/>
                <a:gdLst>
                  <a:gd name="T0" fmla="*/ 334 w 340"/>
                  <a:gd name="T1" fmla="*/ 0 h 335"/>
                  <a:gd name="T2" fmla="*/ 320 w 340"/>
                  <a:gd name="T3" fmla="*/ 15 h 335"/>
                  <a:gd name="T4" fmla="*/ 320 w 340"/>
                  <a:gd name="T5" fmla="*/ 41 h 335"/>
                  <a:gd name="T6" fmla="*/ 320 w 340"/>
                  <a:gd name="T7" fmla="*/ 47 h 335"/>
                  <a:gd name="T8" fmla="*/ 320 w 340"/>
                  <a:gd name="T9" fmla="*/ 149 h 335"/>
                  <a:gd name="T10" fmla="*/ 320 w 340"/>
                  <a:gd name="T11" fmla="*/ 314 h 335"/>
                  <a:gd name="T12" fmla="*/ 52 w 340"/>
                  <a:gd name="T13" fmla="*/ 314 h 335"/>
                  <a:gd name="T14" fmla="*/ 20 w 340"/>
                  <a:gd name="T15" fmla="*/ 314 h 335"/>
                  <a:gd name="T16" fmla="*/ 0 w 340"/>
                  <a:gd name="T17" fmla="*/ 335 h 335"/>
                  <a:gd name="T18" fmla="*/ 340 w 340"/>
                  <a:gd name="T19" fmla="*/ 335 h 335"/>
                  <a:gd name="T20" fmla="*/ 340 w 340"/>
                  <a:gd name="T21" fmla="*/ 15 h 335"/>
                  <a:gd name="T22" fmla="*/ 340 w 340"/>
                  <a:gd name="T23" fmla="*/ 15 h 335"/>
                  <a:gd name="T24" fmla="*/ 340 w 340"/>
                  <a:gd name="T25" fmla="*/ 14 h 335"/>
                  <a:gd name="T26" fmla="*/ 337 w 340"/>
                  <a:gd name="T27" fmla="*/ 4 h 335"/>
                  <a:gd name="T28" fmla="*/ 334 w 340"/>
                  <a:gd name="T29" fmla="*/ 0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0" h="335">
                    <a:moveTo>
                      <a:pt x="334" y="0"/>
                    </a:moveTo>
                    <a:cubicBezTo>
                      <a:pt x="320" y="15"/>
                      <a:pt x="320" y="15"/>
                      <a:pt x="320" y="15"/>
                    </a:cubicBezTo>
                    <a:cubicBezTo>
                      <a:pt x="320" y="41"/>
                      <a:pt x="320" y="41"/>
                      <a:pt x="320" y="41"/>
                    </a:cubicBezTo>
                    <a:cubicBezTo>
                      <a:pt x="320" y="47"/>
                      <a:pt x="320" y="47"/>
                      <a:pt x="320" y="47"/>
                    </a:cubicBezTo>
                    <a:cubicBezTo>
                      <a:pt x="320" y="149"/>
                      <a:pt x="320" y="149"/>
                      <a:pt x="320" y="149"/>
                    </a:cubicBezTo>
                    <a:cubicBezTo>
                      <a:pt x="320" y="314"/>
                      <a:pt x="320" y="314"/>
                      <a:pt x="320" y="314"/>
                    </a:cubicBezTo>
                    <a:cubicBezTo>
                      <a:pt x="52" y="314"/>
                      <a:pt x="52" y="314"/>
                      <a:pt x="52" y="314"/>
                    </a:cubicBezTo>
                    <a:cubicBezTo>
                      <a:pt x="20" y="314"/>
                      <a:pt x="20" y="314"/>
                      <a:pt x="20" y="314"/>
                    </a:cubicBezTo>
                    <a:cubicBezTo>
                      <a:pt x="0" y="335"/>
                      <a:pt x="0" y="335"/>
                      <a:pt x="0" y="335"/>
                    </a:cubicBezTo>
                    <a:cubicBezTo>
                      <a:pt x="340" y="335"/>
                      <a:pt x="340" y="335"/>
                      <a:pt x="340" y="335"/>
                    </a:cubicBezTo>
                    <a:cubicBezTo>
                      <a:pt x="340" y="15"/>
                      <a:pt x="340" y="15"/>
                      <a:pt x="340" y="15"/>
                    </a:cubicBezTo>
                    <a:cubicBezTo>
                      <a:pt x="340" y="15"/>
                      <a:pt x="340" y="15"/>
                      <a:pt x="340" y="15"/>
                    </a:cubicBezTo>
                    <a:cubicBezTo>
                      <a:pt x="340" y="14"/>
                      <a:pt x="340" y="14"/>
                      <a:pt x="340" y="14"/>
                    </a:cubicBezTo>
                    <a:cubicBezTo>
                      <a:pt x="340" y="10"/>
                      <a:pt x="339" y="7"/>
                      <a:pt x="337" y="4"/>
                    </a:cubicBezTo>
                    <a:cubicBezTo>
                      <a:pt x="336" y="2"/>
                      <a:pt x="335" y="1"/>
                      <a:pt x="334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66" name="Freeform 71">
                <a:extLst>
                  <a:ext uri="{FF2B5EF4-FFF2-40B4-BE49-F238E27FC236}">
                    <a16:creationId xmlns:a16="http://schemas.microsoft.com/office/drawing/2014/main" id="{E57335C2-F611-FD71-0D46-D033CE9181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63868" y="1605202"/>
                <a:ext cx="2160778" cy="2156674"/>
              </a:xfrm>
              <a:custGeom>
                <a:avLst/>
                <a:gdLst>
                  <a:gd name="T0" fmla="*/ 1053 w 1053"/>
                  <a:gd name="T1" fmla="*/ 112 h 1051"/>
                  <a:gd name="T2" fmla="*/ 1049 w 1053"/>
                  <a:gd name="T3" fmla="*/ 112 h 1051"/>
                  <a:gd name="T4" fmla="*/ 1049 w 1053"/>
                  <a:gd name="T5" fmla="*/ 1051 h 1051"/>
                  <a:gd name="T6" fmla="*/ 804 w 1053"/>
                  <a:gd name="T7" fmla="*/ 1051 h 1051"/>
                  <a:gd name="T8" fmla="*/ 804 w 1053"/>
                  <a:gd name="T9" fmla="*/ 246 h 1051"/>
                  <a:gd name="T10" fmla="*/ 481 w 1053"/>
                  <a:gd name="T11" fmla="*/ 569 h 1051"/>
                  <a:gd name="T12" fmla="*/ 481 w 1053"/>
                  <a:gd name="T13" fmla="*/ 942 h 1051"/>
                  <a:gd name="T14" fmla="*/ 108 w 1053"/>
                  <a:gd name="T15" fmla="*/ 942 h 1051"/>
                  <a:gd name="T16" fmla="*/ 0 w 1053"/>
                  <a:gd name="T17" fmla="*/ 1051 h 1051"/>
                  <a:gd name="T18" fmla="*/ 112 w 1053"/>
                  <a:gd name="T19" fmla="*/ 1051 h 1051"/>
                  <a:gd name="T20" fmla="*/ 1053 w 1053"/>
                  <a:gd name="T21" fmla="*/ 1051 h 1051"/>
                  <a:gd name="T22" fmla="*/ 1053 w 1053"/>
                  <a:gd name="T23" fmla="*/ 471 h 1051"/>
                  <a:gd name="T24" fmla="*/ 1053 w 1053"/>
                  <a:gd name="T25" fmla="*/ 112 h 1051"/>
                  <a:gd name="T26" fmla="*/ 1053 w 1053"/>
                  <a:gd name="T27" fmla="*/ 0 h 1051"/>
                  <a:gd name="T28" fmla="*/ 1049 w 1053"/>
                  <a:gd name="T29" fmla="*/ 0 h 1051"/>
                  <a:gd name="T30" fmla="*/ 1049 w 1053"/>
                  <a:gd name="T31" fmla="*/ 91 h 1051"/>
                  <a:gd name="T32" fmla="*/ 1053 w 1053"/>
                  <a:gd name="T33" fmla="*/ 91 h 1051"/>
                  <a:gd name="T34" fmla="*/ 1053 w 1053"/>
                  <a:gd name="T35" fmla="*/ 0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53" h="1051">
                    <a:moveTo>
                      <a:pt x="1053" y="112"/>
                    </a:moveTo>
                    <a:lnTo>
                      <a:pt x="1049" y="112"/>
                    </a:lnTo>
                    <a:lnTo>
                      <a:pt x="1049" y="1051"/>
                    </a:lnTo>
                    <a:lnTo>
                      <a:pt x="804" y="1051"/>
                    </a:lnTo>
                    <a:lnTo>
                      <a:pt x="804" y="246"/>
                    </a:lnTo>
                    <a:lnTo>
                      <a:pt x="481" y="569"/>
                    </a:lnTo>
                    <a:lnTo>
                      <a:pt x="481" y="942"/>
                    </a:lnTo>
                    <a:lnTo>
                      <a:pt x="108" y="942"/>
                    </a:lnTo>
                    <a:lnTo>
                      <a:pt x="0" y="1051"/>
                    </a:lnTo>
                    <a:lnTo>
                      <a:pt x="112" y="1051"/>
                    </a:lnTo>
                    <a:lnTo>
                      <a:pt x="1053" y="1051"/>
                    </a:lnTo>
                    <a:lnTo>
                      <a:pt x="1053" y="471"/>
                    </a:lnTo>
                    <a:lnTo>
                      <a:pt x="1053" y="112"/>
                    </a:lnTo>
                    <a:close/>
                    <a:moveTo>
                      <a:pt x="1053" y="0"/>
                    </a:moveTo>
                    <a:lnTo>
                      <a:pt x="1049" y="0"/>
                    </a:lnTo>
                    <a:lnTo>
                      <a:pt x="1049" y="91"/>
                    </a:lnTo>
                    <a:lnTo>
                      <a:pt x="1053" y="91"/>
                    </a:lnTo>
                    <a:lnTo>
                      <a:pt x="1053" y="0"/>
                    </a:lnTo>
                    <a:close/>
                  </a:path>
                </a:pathLst>
              </a:custGeom>
              <a:solidFill>
                <a:srgbClr val="9A9D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67" name="Freeform 72">
                <a:extLst>
                  <a:ext uri="{FF2B5EF4-FFF2-40B4-BE49-F238E27FC236}">
                    <a16:creationId xmlns:a16="http://schemas.microsoft.com/office/drawing/2014/main" id="{C6D50440-4A75-374E-E473-DDB47BF839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63868" y="1605202"/>
                <a:ext cx="2160778" cy="2156674"/>
              </a:xfrm>
              <a:custGeom>
                <a:avLst/>
                <a:gdLst>
                  <a:gd name="T0" fmla="*/ 1053 w 1053"/>
                  <a:gd name="T1" fmla="*/ 112 h 1051"/>
                  <a:gd name="T2" fmla="*/ 1049 w 1053"/>
                  <a:gd name="T3" fmla="*/ 112 h 1051"/>
                  <a:gd name="T4" fmla="*/ 1049 w 1053"/>
                  <a:gd name="T5" fmla="*/ 1051 h 1051"/>
                  <a:gd name="T6" fmla="*/ 804 w 1053"/>
                  <a:gd name="T7" fmla="*/ 1051 h 1051"/>
                  <a:gd name="T8" fmla="*/ 804 w 1053"/>
                  <a:gd name="T9" fmla="*/ 246 h 1051"/>
                  <a:gd name="T10" fmla="*/ 481 w 1053"/>
                  <a:gd name="T11" fmla="*/ 569 h 1051"/>
                  <a:gd name="T12" fmla="*/ 481 w 1053"/>
                  <a:gd name="T13" fmla="*/ 942 h 1051"/>
                  <a:gd name="T14" fmla="*/ 108 w 1053"/>
                  <a:gd name="T15" fmla="*/ 942 h 1051"/>
                  <a:gd name="T16" fmla="*/ 0 w 1053"/>
                  <a:gd name="T17" fmla="*/ 1051 h 1051"/>
                  <a:gd name="T18" fmla="*/ 112 w 1053"/>
                  <a:gd name="T19" fmla="*/ 1051 h 1051"/>
                  <a:gd name="T20" fmla="*/ 1053 w 1053"/>
                  <a:gd name="T21" fmla="*/ 1051 h 1051"/>
                  <a:gd name="T22" fmla="*/ 1053 w 1053"/>
                  <a:gd name="T23" fmla="*/ 471 h 1051"/>
                  <a:gd name="T24" fmla="*/ 1053 w 1053"/>
                  <a:gd name="T25" fmla="*/ 112 h 1051"/>
                  <a:gd name="T26" fmla="*/ 1053 w 1053"/>
                  <a:gd name="T27" fmla="*/ 0 h 1051"/>
                  <a:gd name="T28" fmla="*/ 1049 w 1053"/>
                  <a:gd name="T29" fmla="*/ 0 h 1051"/>
                  <a:gd name="T30" fmla="*/ 1049 w 1053"/>
                  <a:gd name="T31" fmla="*/ 91 h 1051"/>
                  <a:gd name="T32" fmla="*/ 1053 w 1053"/>
                  <a:gd name="T33" fmla="*/ 91 h 1051"/>
                  <a:gd name="T34" fmla="*/ 1053 w 1053"/>
                  <a:gd name="T35" fmla="*/ 0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53" h="1051">
                    <a:moveTo>
                      <a:pt x="1053" y="112"/>
                    </a:moveTo>
                    <a:lnTo>
                      <a:pt x="1049" y="112"/>
                    </a:lnTo>
                    <a:lnTo>
                      <a:pt x="1049" y="1051"/>
                    </a:lnTo>
                    <a:lnTo>
                      <a:pt x="804" y="1051"/>
                    </a:lnTo>
                    <a:lnTo>
                      <a:pt x="804" y="246"/>
                    </a:lnTo>
                    <a:lnTo>
                      <a:pt x="481" y="569"/>
                    </a:lnTo>
                    <a:lnTo>
                      <a:pt x="481" y="942"/>
                    </a:lnTo>
                    <a:lnTo>
                      <a:pt x="108" y="942"/>
                    </a:lnTo>
                    <a:lnTo>
                      <a:pt x="0" y="1051"/>
                    </a:lnTo>
                    <a:lnTo>
                      <a:pt x="112" y="1051"/>
                    </a:lnTo>
                    <a:lnTo>
                      <a:pt x="1053" y="1051"/>
                    </a:lnTo>
                    <a:lnTo>
                      <a:pt x="1053" y="471"/>
                    </a:lnTo>
                    <a:lnTo>
                      <a:pt x="1053" y="112"/>
                    </a:lnTo>
                    <a:moveTo>
                      <a:pt x="1053" y="0"/>
                    </a:moveTo>
                    <a:lnTo>
                      <a:pt x="1049" y="0"/>
                    </a:lnTo>
                    <a:lnTo>
                      <a:pt x="1049" y="91"/>
                    </a:lnTo>
                    <a:lnTo>
                      <a:pt x="1053" y="91"/>
                    </a:lnTo>
                    <a:lnTo>
                      <a:pt x="105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68" name="Freeform 73">
                <a:extLst>
                  <a:ext uri="{FF2B5EF4-FFF2-40B4-BE49-F238E27FC236}">
                    <a16:creationId xmlns:a16="http://schemas.microsoft.com/office/drawing/2014/main" id="{82C73F75-BB5E-1F9D-DC6E-EA21DB0EC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7913" y="1605202"/>
                <a:ext cx="178527" cy="186733"/>
              </a:xfrm>
              <a:custGeom>
                <a:avLst/>
                <a:gdLst>
                  <a:gd name="T0" fmla="*/ 87 w 87"/>
                  <a:gd name="T1" fmla="*/ 0 h 91"/>
                  <a:gd name="T2" fmla="*/ 0 w 87"/>
                  <a:gd name="T3" fmla="*/ 91 h 91"/>
                  <a:gd name="T4" fmla="*/ 87 w 87"/>
                  <a:gd name="T5" fmla="*/ 91 h 91"/>
                  <a:gd name="T6" fmla="*/ 87 w 87"/>
                  <a:gd name="T7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7" h="91">
                    <a:moveTo>
                      <a:pt x="87" y="0"/>
                    </a:moveTo>
                    <a:lnTo>
                      <a:pt x="0" y="91"/>
                    </a:lnTo>
                    <a:lnTo>
                      <a:pt x="87" y="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ABAF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69" name="Freeform 74">
                <a:extLst>
                  <a:ext uri="{FF2B5EF4-FFF2-40B4-BE49-F238E27FC236}">
                    <a16:creationId xmlns:a16="http://schemas.microsoft.com/office/drawing/2014/main" id="{ADF0CB9E-2BE0-B9D3-FB24-1AB6CD180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7913" y="1605202"/>
                <a:ext cx="178527" cy="186733"/>
              </a:xfrm>
              <a:custGeom>
                <a:avLst/>
                <a:gdLst>
                  <a:gd name="T0" fmla="*/ 87 w 87"/>
                  <a:gd name="T1" fmla="*/ 0 h 91"/>
                  <a:gd name="T2" fmla="*/ 0 w 87"/>
                  <a:gd name="T3" fmla="*/ 91 h 91"/>
                  <a:gd name="T4" fmla="*/ 87 w 87"/>
                  <a:gd name="T5" fmla="*/ 91 h 91"/>
                  <a:gd name="T6" fmla="*/ 87 w 87"/>
                  <a:gd name="T7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7" h="91">
                    <a:moveTo>
                      <a:pt x="87" y="0"/>
                    </a:moveTo>
                    <a:lnTo>
                      <a:pt x="0" y="91"/>
                    </a:lnTo>
                    <a:lnTo>
                      <a:pt x="87" y="91"/>
                    </a:lnTo>
                    <a:lnTo>
                      <a:pt x="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70" name="Freeform 75">
                <a:extLst>
                  <a:ext uri="{FF2B5EF4-FFF2-40B4-BE49-F238E27FC236}">
                    <a16:creationId xmlns:a16="http://schemas.microsoft.com/office/drawing/2014/main" id="{F70DB860-29C9-D12C-BFCF-DC5BE298D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694" y="1835032"/>
                <a:ext cx="502744" cy="1926847"/>
              </a:xfrm>
              <a:custGeom>
                <a:avLst/>
                <a:gdLst>
                  <a:gd name="T0" fmla="*/ 245 w 245"/>
                  <a:gd name="T1" fmla="*/ 0 h 939"/>
                  <a:gd name="T2" fmla="*/ 133 w 245"/>
                  <a:gd name="T3" fmla="*/ 0 h 939"/>
                  <a:gd name="T4" fmla="*/ 0 w 245"/>
                  <a:gd name="T5" fmla="*/ 134 h 939"/>
                  <a:gd name="T6" fmla="*/ 0 w 245"/>
                  <a:gd name="T7" fmla="*/ 939 h 939"/>
                  <a:gd name="T8" fmla="*/ 245 w 245"/>
                  <a:gd name="T9" fmla="*/ 939 h 939"/>
                  <a:gd name="T10" fmla="*/ 245 w 245"/>
                  <a:gd name="T11" fmla="*/ 0 h 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5" h="939">
                    <a:moveTo>
                      <a:pt x="245" y="0"/>
                    </a:moveTo>
                    <a:lnTo>
                      <a:pt x="133" y="0"/>
                    </a:lnTo>
                    <a:lnTo>
                      <a:pt x="0" y="134"/>
                    </a:lnTo>
                    <a:lnTo>
                      <a:pt x="0" y="939"/>
                    </a:lnTo>
                    <a:lnTo>
                      <a:pt x="245" y="939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ABAF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71" name="Freeform 76">
                <a:extLst>
                  <a:ext uri="{FF2B5EF4-FFF2-40B4-BE49-F238E27FC236}">
                    <a16:creationId xmlns:a16="http://schemas.microsoft.com/office/drawing/2014/main" id="{5FE7E994-12B9-6CA0-EA97-133530725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3694" y="1835032"/>
                <a:ext cx="502744" cy="1926847"/>
              </a:xfrm>
              <a:custGeom>
                <a:avLst/>
                <a:gdLst>
                  <a:gd name="T0" fmla="*/ 245 w 245"/>
                  <a:gd name="T1" fmla="*/ 0 h 939"/>
                  <a:gd name="T2" fmla="*/ 133 w 245"/>
                  <a:gd name="T3" fmla="*/ 0 h 939"/>
                  <a:gd name="T4" fmla="*/ 0 w 245"/>
                  <a:gd name="T5" fmla="*/ 134 h 939"/>
                  <a:gd name="T6" fmla="*/ 0 w 245"/>
                  <a:gd name="T7" fmla="*/ 939 h 939"/>
                  <a:gd name="T8" fmla="*/ 245 w 245"/>
                  <a:gd name="T9" fmla="*/ 939 h 939"/>
                  <a:gd name="T10" fmla="*/ 245 w 245"/>
                  <a:gd name="T11" fmla="*/ 0 h 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5" h="939">
                    <a:moveTo>
                      <a:pt x="245" y="0"/>
                    </a:moveTo>
                    <a:lnTo>
                      <a:pt x="133" y="0"/>
                    </a:lnTo>
                    <a:lnTo>
                      <a:pt x="0" y="134"/>
                    </a:lnTo>
                    <a:lnTo>
                      <a:pt x="0" y="939"/>
                    </a:lnTo>
                    <a:lnTo>
                      <a:pt x="245" y="939"/>
                    </a:lnTo>
                    <a:lnTo>
                      <a:pt x="24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72" name="Freeform 78">
                <a:extLst>
                  <a:ext uri="{FF2B5EF4-FFF2-40B4-BE49-F238E27FC236}">
                    <a16:creationId xmlns:a16="http://schemas.microsoft.com/office/drawing/2014/main" id="{8540D7FD-ED89-74C3-5DA6-63BF66882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611" y="1791939"/>
                <a:ext cx="238036" cy="43093"/>
              </a:xfrm>
              <a:custGeom>
                <a:avLst/>
                <a:gdLst>
                  <a:gd name="T0" fmla="*/ 116 w 116"/>
                  <a:gd name="T1" fmla="*/ 0 h 21"/>
                  <a:gd name="T2" fmla="*/ 116 w 116"/>
                  <a:gd name="T3" fmla="*/ 0 h 21"/>
                  <a:gd name="T4" fmla="*/ 112 w 116"/>
                  <a:gd name="T5" fmla="*/ 0 h 21"/>
                  <a:gd name="T6" fmla="*/ 25 w 116"/>
                  <a:gd name="T7" fmla="*/ 0 h 21"/>
                  <a:gd name="T8" fmla="*/ 0 w 116"/>
                  <a:gd name="T9" fmla="*/ 21 h 21"/>
                  <a:gd name="T10" fmla="*/ 112 w 116"/>
                  <a:gd name="T11" fmla="*/ 21 h 21"/>
                  <a:gd name="T12" fmla="*/ 116 w 116"/>
                  <a:gd name="T13" fmla="*/ 21 h 21"/>
                  <a:gd name="T14" fmla="*/ 116 w 116"/>
                  <a:gd name="T1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21">
                    <a:moveTo>
                      <a:pt x="116" y="0"/>
                    </a:moveTo>
                    <a:lnTo>
                      <a:pt x="116" y="0"/>
                    </a:lnTo>
                    <a:lnTo>
                      <a:pt x="112" y="0"/>
                    </a:lnTo>
                    <a:lnTo>
                      <a:pt x="25" y="0"/>
                    </a:lnTo>
                    <a:lnTo>
                      <a:pt x="0" y="21"/>
                    </a:lnTo>
                    <a:lnTo>
                      <a:pt x="112" y="21"/>
                    </a:lnTo>
                    <a:lnTo>
                      <a:pt x="116" y="21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898C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73" name="Freeform 79">
                <a:extLst>
                  <a:ext uri="{FF2B5EF4-FFF2-40B4-BE49-F238E27FC236}">
                    <a16:creationId xmlns:a16="http://schemas.microsoft.com/office/drawing/2014/main" id="{ACA1F5F5-497C-58DE-7D42-084FC528F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610" y="1791938"/>
                <a:ext cx="238036" cy="43093"/>
              </a:xfrm>
              <a:custGeom>
                <a:avLst/>
                <a:gdLst>
                  <a:gd name="T0" fmla="*/ 116 w 116"/>
                  <a:gd name="T1" fmla="*/ 0 h 21"/>
                  <a:gd name="T2" fmla="*/ 116 w 116"/>
                  <a:gd name="T3" fmla="*/ 0 h 21"/>
                  <a:gd name="T4" fmla="*/ 112 w 116"/>
                  <a:gd name="T5" fmla="*/ 0 h 21"/>
                  <a:gd name="T6" fmla="*/ 25 w 116"/>
                  <a:gd name="T7" fmla="*/ 0 h 21"/>
                  <a:gd name="T8" fmla="*/ 0 w 116"/>
                  <a:gd name="T9" fmla="*/ 21 h 21"/>
                  <a:gd name="T10" fmla="*/ 112 w 116"/>
                  <a:gd name="T11" fmla="*/ 21 h 21"/>
                  <a:gd name="T12" fmla="*/ 116 w 116"/>
                  <a:gd name="T13" fmla="*/ 21 h 21"/>
                  <a:gd name="T14" fmla="*/ 116 w 116"/>
                  <a:gd name="T1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21">
                    <a:moveTo>
                      <a:pt x="116" y="0"/>
                    </a:moveTo>
                    <a:lnTo>
                      <a:pt x="116" y="0"/>
                    </a:lnTo>
                    <a:lnTo>
                      <a:pt x="112" y="0"/>
                    </a:lnTo>
                    <a:lnTo>
                      <a:pt x="25" y="0"/>
                    </a:lnTo>
                    <a:lnTo>
                      <a:pt x="0" y="21"/>
                    </a:lnTo>
                    <a:lnTo>
                      <a:pt x="112" y="21"/>
                    </a:lnTo>
                    <a:lnTo>
                      <a:pt x="116" y="21"/>
                    </a:lnTo>
                    <a:lnTo>
                      <a:pt x="1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News Gothic MT" panose="020B0503020103020203" pitchFamily="34" charset="0"/>
                  <a:cs typeface="News Gothic MT" panose="020B0604020202020204" charset="0"/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5E843289-E3F3-95EE-A74C-860C9E7CCB8C}"/>
                  </a:ext>
                </a:extLst>
              </p:cNvPr>
              <p:cNvSpPr/>
              <p:nvPr/>
            </p:nvSpPr>
            <p:spPr>
              <a:xfrm>
                <a:off x="2773305" y="2041338"/>
                <a:ext cx="2523231" cy="1557121"/>
              </a:xfrm>
              <a:prstGeom prst="rect">
                <a:avLst/>
              </a:prstGeom>
              <a:solidFill>
                <a:srgbClr val="DC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en-GB" dirty="0">
                  <a:latin typeface="News Gothic MT" panose="020B0503020103020203" pitchFamily="34" charset="0"/>
                </a:endParaRPr>
              </a:p>
            </p:txBody>
          </p:sp>
        </p:grp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AF679320-4CE8-5CC6-EC84-7B9BC8D47B4C}"/>
                </a:ext>
              </a:extLst>
            </p:cNvPr>
            <p:cNvSpPr/>
            <p:nvPr/>
          </p:nvSpPr>
          <p:spPr>
            <a:xfrm>
              <a:off x="3657600" y="3390900"/>
              <a:ext cx="5237916" cy="27325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GB" dirty="0">
                <a:latin typeface="News Gothic MT" panose="020B0503020103020203" pitchFamily="34" charset="0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BA2F1731-AF0B-997E-C9DC-9ADAA5BA7E11}"/>
                </a:ext>
              </a:extLst>
            </p:cNvPr>
            <p:cNvSpPr txBox="1"/>
            <p:nvPr/>
          </p:nvSpPr>
          <p:spPr>
            <a:xfrm>
              <a:off x="10440785" y="713232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F536326-2944-E91A-CFCD-B6F58EE88549}"/>
              </a:ext>
            </a:extLst>
          </p:cNvPr>
          <p:cNvGrpSpPr/>
          <p:nvPr/>
        </p:nvGrpSpPr>
        <p:grpSpPr>
          <a:xfrm>
            <a:off x="1907441" y="3918285"/>
            <a:ext cx="6627636" cy="3130334"/>
            <a:chOff x="1046567" y="2952413"/>
            <a:chExt cx="10593637" cy="4787951"/>
          </a:xfrm>
        </p:grpSpPr>
        <p:sp>
          <p:nvSpPr>
            <p:cNvPr id="218" name="Freeform 6">
              <a:extLst>
                <a:ext uri="{FF2B5EF4-FFF2-40B4-BE49-F238E27FC236}">
                  <a16:creationId xmlns:a16="http://schemas.microsoft.com/office/drawing/2014/main" id="{5BCA4C68-1798-2397-A313-6B79D22808AF}"/>
                </a:ext>
              </a:extLst>
            </p:cNvPr>
            <p:cNvSpPr/>
            <p:nvPr/>
          </p:nvSpPr>
          <p:spPr>
            <a:xfrm>
              <a:off x="1046567" y="2952413"/>
              <a:ext cx="10593637" cy="1799133"/>
            </a:xfrm>
            <a:custGeom>
              <a:avLst/>
              <a:gdLst/>
              <a:ahLst/>
              <a:cxnLst/>
              <a:rect l="l" t="t" r="r" b="b"/>
              <a:pathLst>
                <a:path w="11706908" h="1799133">
                  <a:moveTo>
                    <a:pt x="0" y="0"/>
                  </a:moveTo>
                  <a:lnTo>
                    <a:pt x="11706908" y="0"/>
                  </a:lnTo>
                  <a:lnTo>
                    <a:pt x="11706908" y="1799133"/>
                  </a:lnTo>
                  <a:lnTo>
                    <a:pt x="0" y="1799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979" b="-3979"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219" name="Freeform 19">
              <a:extLst>
                <a:ext uri="{FF2B5EF4-FFF2-40B4-BE49-F238E27FC236}">
                  <a16:creationId xmlns:a16="http://schemas.microsoft.com/office/drawing/2014/main" id="{E7F3AA5F-86FD-1AA4-CA7E-FB4E73366582}"/>
                </a:ext>
              </a:extLst>
            </p:cNvPr>
            <p:cNvSpPr/>
            <p:nvPr/>
          </p:nvSpPr>
          <p:spPr>
            <a:xfrm>
              <a:off x="1460759" y="4913652"/>
              <a:ext cx="10179445" cy="2826712"/>
            </a:xfrm>
            <a:custGeom>
              <a:avLst/>
              <a:gdLst/>
              <a:ahLst/>
              <a:cxnLst/>
              <a:rect l="l" t="t" r="r" b="b"/>
              <a:pathLst>
                <a:path w="11266348" h="2826712">
                  <a:moveTo>
                    <a:pt x="0" y="0"/>
                  </a:moveTo>
                  <a:lnTo>
                    <a:pt x="11266348" y="0"/>
                  </a:lnTo>
                  <a:lnTo>
                    <a:pt x="11266348" y="2826712"/>
                  </a:lnTo>
                  <a:lnTo>
                    <a:pt x="0" y="282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2000"/>
              </a:blip>
              <a:stretch>
                <a:fillRect t="-43827" r="-5796" b="-73333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0" name="TextBox 20">
              <a:extLst>
                <a:ext uri="{FF2B5EF4-FFF2-40B4-BE49-F238E27FC236}">
                  <a16:creationId xmlns:a16="http://schemas.microsoft.com/office/drawing/2014/main" id="{F30D35B3-207B-C6B9-ED28-865D79C0C2F0}"/>
                </a:ext>
              </a:extLst>
            </p:cNvPr>
            <p:cNvSpPr txBox="1"/>
            <p:nvPr/>
          </p:nvSpPr>
          <p:spPr>
            <a:xfrm>
              <a:off x="8317932" y="3982614"/>
              <a:ext cx="3077593" cy="61070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1400" b="1" dirty="0">
                  <a:solidFill>
                    <a:srgbClr val="586066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Eligible Incentives</a:t>
              </a:r>
            </a:p>
          </p:txBody>
        </p:sp>
      </p:grpSp>
      <p:sp>
        <p:nvSpPr>
          <p:cNvPr id="227" name="TextBox 20">
            <a:extLst>
              <a:ext uri="{FF2B5EF4-FFF2-40B4-BE49-F238E27FC236}">
                <a16:creationId xmlns:a16="http://schemas.microsoft.com/office/drawing/2014/main" id="{A40F3B87-2975-41E7-B85C-3D7BBE30E80F}"/>
              </a:ext>
            </a:extLst>
          </p:cNvPr>
          <p:cNvSpPr txBox="1"/>
          <p:nvPr/>
        </p:nvSpPr>
        <p:spPr>
          <a:xfrm>
            <a:off x="2457178" y="4026007"/>
            <a:ext cx="1591360" cy="39927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1400" b="1" dirty="0">
                <a:solidFill>
                  <a:srgbClr val="586066"/>
                </a:solidFill>
                <a:latin typeface="Canva Sans"/>
                <a:ea typeface="Canva Sans"/>
                <a:cs typeface="Canva Sans"/>
                <a:sym typeface="Canva Sans"/>
              </a:rPr>
              <a:t>Search</a:t>
            </a:r>
          </a:p>
        </p:txBody>
      </p:sp>
      <p:sp>
        <p:nvSpPr>
          <p:cNvPr id="228" name="TextBox 20">
            <a:extLst>
              <a:ext uri="{FF2B5EF4-FFF2-40B4-BE49-F238E27FC236}">
                <a16:creationId xmlns:a16="http://schemas.microsoft.com/office/drawing/2014/main" id="{FAB33739-E1F9-B578-8A22-22888DBAEDBA}"/>
              </a:ext>
            </a:extLst>
          </p:cNvPr>
          <p:cNvSpPr txBox="1"/>
          <p:nvPr/>
        </p:nvSpPr>
        <p:spPr>
          <a:xfrm>
            <a:off x="6090207" y="6180699"/>
            <a:ext cx="1591360" cy="39927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640"/>
              </a:lnSpc>
            </a:pPr>
            <a:endParaRPr lang="en-US" sz="1400" b="1" dirty="0">
              <a:solidFill>
                <a:srgbClr val="58606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30" name="Freeform 7">
            <a:extLst>
              <a:ext uri="{FF2B5EF4-FFF2-40B4-BE49-F238E27FC236}">
                <a16:creationId xmlns:a16="http://schemas.microsoft.com/office/drawing/2014/main" id="{22459177-E9B4-3361-61E9-4449E295FB9B}"/>
              </a:ext>
            </a:extLst>
          </p:cNvPr>
          <p:cNvSpPr/>
          <p:nvPr/>
        </p:nvSpPr>
        <p:spPr>
          <a:xfrm flipH="1">
            <a:off x="10451538" y="1768971"/>
            <a:ext cx="7449402" cy="8089795"/>
          </a:xfrm>
          <a:custGeom>
            <a:avLst/>
            <a:gdLst/>
            <a:ahLst/>
            <a:cxnLst/>
            <a:rect l="l" t="t" r="r" b="b"/>
            <a:pathLst>
              <a:path w="1375083" h="526279">
                <a:moveTo>
                  <a:pt x="75625" y="0"/>
                </a:moveTo>
                <a:lnTo>
                  <a:pt x="1299458" y="0"/>
                </a:lnTo>
                <a:cubicBezTo>
                  <a:pt x="1319515" y="0"/>
                  <a:pt x="1338750" y="7968"/>
                  <a:pt x="1352933" y="22150"/>
                </a:cubicBezTo>
                <a:cubicBezTo>
                  <a:pt x="1367115" y="36332"/>
                  <a:pt x="1375083" y="55568"/>
                  <a:pt x="1375083" y="75625"/>
                </a:cubicBezTo>
                <a:lnTo>
                  <a:pt x="1375083" y="450654"/>
                </a:lnTo>
                <a:cubicBezTo>
                  <a:pt x="1375083" y="492420"/>
                  <a:pt x="1341224" y="526279"/>
                  <a:pt x="1299458" y="526279"/>
                </a:cubicBezTo>
                <a:lnTo>
                  <a:pt x="75625" y="526279"/>
                </a:lnTo>
                <a:cubicBezTo>
                  <a:pt x="33858" y="526279"/>
                  <a:pt x="0" y="492420"/>
                  <a:pt x="0" y="450654"/>
                </a:cubicBezTo>
                <a:lnTo>
                  <a:pt x="0" y="75625"/>
                </a:lnTo>
                <a:cubicBezTo>
                  <a:pt x="0" y="33858"/>
                  <a:pt x="33858" y="0"/>
                  <a:pt x="75625" y="0"/>
                </a:cubicBezTo>
                <a:close/>
              </a:path>
            </a:pathLst>
          </a:custGeom>
          <a:solidFill>
            <a:srgbClr val="F9F1D7">
              <a:alpha val="34902"/>
            </a:srgbClr>
          </a:solidFill>
          <a:ln w="38100" cap="rnd">
            <a:solidFill>
              <a:schemeClr val="tx1">
                <a:alpha val="34902"/>
              </a:schemeClr>
            </a:solidFill>
            <a:prstDash val="lgDash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32" name="Freeform 3">
            <a:extLst>
              <a:ext uri="{FF2B5EF4-FFF2-40B4-BE49-F238E27FC236}">
                <a16:creationId xmlns:a16="http://schemas.microsoft.com/office/drawing/2014/main" id="{D848998F-ECCE-BCC2-8615-37101C3A8757}"/>
              </a:ext>
            </a:extLst>
          </p:cNvPr>
          <p:cNvSpPr/>
          <p:nvPr/>
        </p:nvSpPr>
        <p:spPr>
          <a:xfrm>
            <a:off x="1028700" y="107901"/>
            <a:ext cx="16468409" cy="1440000"/>
          </a:xfrm>
          <a:prstGeom prst="roundRect">
            <a:avLst/>
          </a:prstGeom>
          <a:solidFill>
            <a:srgbClr val="800000"/>
          </a:solidFill>
        </p:spPr>
        <p:txBody>
          <a:bodyPr anchor="ctr"/>
          <a:lstStyle/>
          <a:p>
            <a:pPr algn="ctr">
              <a:lnSpc>
                <a:spcPts val="6000"/>
              </a:lnSpc>
            </a:pPr>
            <a:r>
              <a:rPr lang="en-US" sz="4400" b="1" dirty="0" err="1">
                <a:solidFill>
                  <a:srgbClr val="FBFBFA"/>
                </a:solidFill>
                <a:latin typeface="Faustina"/>
                <a:ea typeface="Faustina"/>
                <a:cs typeface="Faustina"/>
                <a:sym typeface="Faustina"/>
              </a:rPr>
              <a:t>ChiHousing</a:t>
            </a:r>
            <a:r>
              <a:rPr lang="en-US" sz="4400" b="1" dirty="0">
                <a:solidFill>
                  <a:srgbClr val="FBFBFA"/>
                </a:solidFill>
                <a:latin typeface="Faustina"/>
                <a:ea typeface="Faustina"/>
                <a:cs typeface="Faustina"/>
                <a:sym typeface="Faustina"/>
              </a:rPr>
              <a:t> Hub: </a:t>
            </a:r>
            <a:r>
              <a:rPr lang="en-US" sz="4000" dirty="0">
                <a:solidFill>
                  <a:srgbClr val="FBFBFA"/>
                </a:solidFill>
                <a:latin typeface="Faustina"/>
                <a:ea typeface="Faustina"/>
                <a:cs typeface="Faustina"/>
                <a:sym typeface="Faustina"/>
              </a:rPr>
              <a:t>Crowd Sourced, Government Managed Platform for Reactivating Unoccupied Units  </a:t>
            </a:r>
            <a:endParaRPr lang="en-US" sz="4400" dirty="0">
              <a:solidFill>
                <a:srgbClr val="FBFBFA"/>
              </a:solidFill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233" name="Freeform 3">
            <a:extLst>
              <a:ext uri="{FF2B5EF4-FFF2-40B4-BE49-F238E27FC236}">
                <a16:creationId xmlns:a16="http://schemas.microsoft.com/office/drawing/2014/main" id="{F00C6BB3-B0DE-F4F5-CCC2-E42BAA39AF69}"/>
              </a:ext>
            </a:extLst>
          </p:cNvPr>
          <p:cNvSpPr/>
          <p:nvPr/>
        </p:nvSpPr>
        <p:spPr>
          <a:xfrm>
            <a:off x="1458787" y="2338618"/>
            <a:ext cx="3657600" cy="519562"/>
          </a:xfrm>
          <a:custGeom>
            <a:avLst/>
            <a:gdLst/>
            <a:ahLst/>
            <a:cxnLst/>
            <a:rect l="l" t="t" r="r" b="b"/>
            <a:pathLst>
              <a:path w="18288000" h="2996696">
                <a:moveTo>
                  <a:pt x="0" y="0"/>
                </a:moveTo>
                <a:lnTo>
                  <a:pt x="18288000" y="0"/>
                </a:lnTo>
                <a:lnTo>
                  <a:pt x="18288000" y="2996696"/>
                </a:lnTo>
                <a:lnTo>
                  <a:pt x="0" y="2996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660" t="-55801" r="-306253" b="-46542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34" name="Freeform 5">
            <a:extLst>
              <a:ext uri="{FF2B5EF4-FFF2-40B4-BE49-F238E27FC236}">
                <a16:creationId xmlns:a16="http://schemas.microsoft.com/office/drawing/2014/main" id="{FB89598E-1041-FDEC-4056-3CCA403A5297}"/>
              </a:ext>
            </a:extLst>
          </p:cNvPr>
          <p:cNvSpPr/>
          <p:nvPr/>
        </p:nvSpPr>
        <p:spPr>
          <a:xfrm>
            <a:off x="12144101" y="2540203"/>
            <a:ext cx="4611667" cy="5298953"/>
          </a:xfrm>
          <a:custGeom>
            <a:avLst/>
            <a:gdLst/>
            <a:ahLst/>
            <a:cxnLst/>
            <a:rect l="l" t="t" r="r" b="b"/>
            <a:pathLst>
              <a:path w="5008048" h="6805491">
                <a:moveTo>
                  <a:pt x="0" y="0"/>
                </a:moveTo>
                <a:lnTo>
                  <a:pt x="5008047" y="0"/>
                </a:lnTo>
                <a:lnTo>
                  <a:pt x="5008047" y="6805491"/>
                </a:lnTo>
                <a:lnTo>
                  <a:pt x="0" y="6805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endParaRPr lang="en-US"/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E4DD9AF-2BDE-4310-2893-CF416BEC0FE7}"/>
              </a:ext>
            </a:extLst>
          </p:cNvPr>
          <p:cNvGrpSpPr/>
          <p:nvPr/>
        </p:nvGrpSpPr>
        <p:grpSpPr>
          <a:xfrm>
            <a:off x="10866597" y="8117821"/>
            <a:ext cx="6644247" cy="1548211"/>
            <a:chOff x="11728363" y="8310555"/>
            <a:chExt cx="6069224" cy="1548211"/>
          </a:xfrm>
        </p:grpSpPr>
        <p:sp>
          <p:nvSpPr>
            <p:cNvPr id="235" name="Freeform 4">
              <a:extLst>
                <a:ext uri="{FF2B5EF4-FFF2-40B4-BE49-F238E27FC236}">
                  <a16:creationId xmlns:a16="http://schemas.microsoft.com/office/drawing/2014/main" id="{2049FB6E-EDEC-A3BD-BBE1-9C1F56A6FB0B}"/>
                </a:ext>
              </a:extLst>
            </p:cNvPr>
            <p:cNvSpPr/>
            <p:nvPr/>
          </p:nvSpPr>
          <p:spPr>
            <a:xfrm>
              <a:off x="11728363" y="8310555"/>
              <a:ext cx="6069224" cy="1548211"/>
            </a:xfrm>
            <a:custGeom>
              <a:avLst/>
              <a:gdLst/>
              <a:ahLst/>
              <a:cxnLst/>
              <a:rect l="l" t="t" r="r" b="b"/>
              <a:pathLst>
                <a:path w="8451705" h="2138882">
                  <a:moveTo>
                    <a:pt x="0" y="0"/>
                  </a:moveTo>
                  <a:lnTo>
                    <a:pt x="8451705" y="0"/>
                  </a:lnTo>
                  <a:lnTo>
                    <a:pt x="8451705" y="2138882"/>
                  </a:lnTo>
                  <a:lnTo>
                    <a:pt x="0" y="2138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650" b="-2650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0101073A-299E-F0C2-A16D-7A0DBF6B4C07}"/>
                </a:ext>
              </a:extLst>
            </p:cNvPr>
            <p:cNvSpPr/>
            <p:nvPr/>
          </p:nvSpPr>
          <p:spPr>
            <a:xfrm>
              <a:off x="11805767" y="9245337"/>
              <a:ext cx="1233705" cy="487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TextBox 20">
            <a:extLst>
              <a:ext uri="{FF2B5EF4-FFF2-40B4-BE49-F238E27FC236}">
                <a16:creationId xmlns:a16="http://schemas.microsoft.com/office/drawing/2014/main" id="{B69B6F32-8B2F-2519-F3F8-E9E16A87E240}"/>
              </a:ext>
            </a:extLst>
          </p:cNvPr>
          <p:cNvSpPr txBox="1"/>
          <p:nvPr/>
        </p:nvSpPr>
        <p:spPr>
          <a:xfrm>
            <a:off x="11412618" y="1909059"/>
            <a:ext cx="5541415" cy="42793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Canva Sans"/>
                <a:cs typeface="Arial" panose="020B0604020202020204" pitchFamily="34" charset="0"/>
                <a:sym typeface="Canva Sans"/>
              </a:rPr>
              <a:t>Key Features</a:t>
            </a:r>
          </a:p>
        </p:txBody>
      </p:sp>
      <p:sp>
        <p:nvSpPr>
          <p:cNvPr id="3" name="Freeform 23">
            <a:extLst>
              <a:ext uri="{FF2B5EF4-FFF2-40B4-BE49-F238E27FC236}">
                <a16:creationId xmlns:a16="http://schemas.microsoft.com/office/drawing/2014/main" id="{B483BA85-7871-6E8C-E11A-D7AD7E9038F0}"/>
              </a:ext>
            </a:extLst>
          </p:cNvPr>
          <p:cNvSpPr/>
          <p:nvPr/>
        </p:nvSpPr>
        <p:spPr>
          <a:xfrm>
            <a:off x="0" y="8145561"/>
            <a:ext cx="6306360" cy="2141441"/>
          </a:xfrm>
          <a:custGeom>
            <a:avLst/>
            <a:gdLst/>
            <a:ahLst/>
            <a:cxnLst/>
            <a:rect l="l" t="t" r="r" b="b"/>
            <a:pathLst>
              <a:path w="2105405" h="782696">
                <a:moveTo>
                  <a:pt x="49392" y="0"/>
                </a:moveTo>
                <a:lnTo>
                  <a:pt x="2056013" y="0"/>
                </a:lnTo>
                <a:cubicBezTo>
                  <a:pt x="2069112" y="0"/>
                  <a:pt x="2081675" y="5204"/>
                  <a:pt x="2090938" y="14467"/>
                </a:cubicBezTo>
                <a:cubicBezTo>
                  <a:pt x="2100201" y="23729"/>
                  <a:pt x="2105405" y="36292"/>
                  <a:pt x="2105405" y="49392"/>
                </a:cubicBezTo>
                <a:lnTo>
                  <a:pt x="2105405" y="733304"/>
                </a:lnTo>
                <a:cubicBezTo>
                  <a:pt x="2105405" y="760583"/>
                  <a:pt x="2083291" y="782696"/>
                  <a:pt x="2056013" y="782696"/>
                </a:cubicBezTo>
                <a:lnTo>
                  <a:pt x="49392" y="782696"/>
                </a:lnTo>
                <a:cubicBezTo>
                  <a:pt x="36292" y="782696"/>
                  <a:pt x="23729" y="777493"/>
                  <a:pt x="14467" y="768230"/>
                </a:cubicBezTo>
                <a:cubicBezTo>
                  <a:pt x="5204" y="758967"/>
                  <a:pt x="0" y="746404"/>
                  <a:pt x="0" y="733304"/>
                </a:cubicBezTo>
                <a:lnTo>
                  <a:pt x="0" y="49392"/>
                </a:lnTo>
                <a:cubicBezTo>
                  <a:pt x="0" y="22114"/>
                  <a:pt x="22114" y="0"/>
                  <a:pt x="49392" y="0"/>
                </a:cubicBezTo>
                <a:close/>
              </a:path>
            </a:pathLst>
          </a:custGeom>
          <a:solidFill>
            <a:srgbClr val="F6C5AF"/>
          </a:solidFill>
        </p:spPr>
        <p:txBody>
          <a:bodyPr anchor="t"/>
          <a:lstStyle/>
          <a:p>
            <a:pPr>
              <a:lnSpc>
                <a:spcPts val="4200"/>
              </a:lnSpc>
            </a:pPr>
            <a:endParaRPr lang="en-US" sz="2800" b="1" dirty="0">
              <a:solidFill>
                <a:srgbClr val="211F60"/>
              </a:solidFill>
              <a:latin typeface="Arial" panose="020B0604020202020204" pitchFamily="34" charset="0"/>
              <a:ea typeface="Faustina Semi-Bold"/>
              <a:cs typeface="Arial" panose="020B0604020202020204" pitchFamily="34" charset="0"/>
              <a:sym typeface="Faustina Semi-Bold"/>
            </a:endParaRPr>
          </a:p>
          <a:p>
            <a:pPr algn="ctr">
              <a:lnSpc>
                <a:spcPts val="4200"/>
              </a:lnSpc>
            </a:pPr>
            <a:r>
              <a:rPr lang="en-US" sz="2800" b="1" dirty="0">
                <a:solidFill>
                  <a:srgbClr val="211F60"/>
                </a:solidFill>
                <a:latin typeface="Arial" panose="020B0604020202020204" pitchFamily="34" charset="0"/>
                <a:ea typeface="Faustina Semi-Bold"/>
                <a:cs typeface="Arial" panose="020B0604020202020204" pitchFamily="34" charset="0"/>
                <a:sym typeface="Faustina Semi-Bold"/>
              </a:rPr>
              <a:t>20,000+ projected new affordable units over 20 years</a:t>
            </a:r>
          </a:p>
        </p:txBody>
      </p:sp>
    </p:spTree>
    <p:extLst>
      <p:ext uri="{BB962C8B-B14F-4D97-AF65-F5344CB8AC3E}">
        <p14:creationId xmlns:p14="http://schemas.microsoft.com/office/powerpoint/2010/main" val="263084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F178C-8783-94EA-0946-56C034FC5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>
            <a:extLst>
              <a:ext uri="{FF2B5EF4-FFF2-40B4-BE49-F238E27FC236}">
                <a16:creationId xmlns:a16="http://schemas.microsoft.com/office/drawing/2014/main" id="{51E7B524-083A-D7F7-6941-4A7D0643C498}"/>
              </a:ext>
            </a:extLst>
          </p:cNvPr>
          <p:cNvSpPr txBox="1"/>
          <p:nvPr/>
        </p:nvSpPr>
        <p:spPr>
          <a:xfrm>
            <a:off x="9210580" y="2755423"/>
            <a:ext cx="8868922" cy="672905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6E2B36A-5F8E-E402-E8B3-0151C24CDE3A}"/>
              </a:ext>
            </a:extLst>
          </p:cNvPr>
          <p:cNvSpPr txBox="1"/>
          <p:nvPr/>
        </p:nvSpPr>
        <p:spPr>
          <a:xfrm>
            <a:off x="1715026" y="629592"/>
            <a:ext cx="15399329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dirty="0">
                <a:solidFill>
                  <a:srgbClr val="FBFBFA"/>
                </a:solidFill>
                <a:latin typeface="Faustina"/>
                <a:ea typeface="Faustina"/>
                <a:cs typeface="Faustina"/>
                <a:sym typeface="Faustina"/>
              </a:rPr>
              <a:t>Unified Housing Initiative</a:t>
            </a:r>
          </a:p>
          <a:p>
            <a:pPr marL="0" lvl="0" indent="0" algn="ctr">
              <a:lnSpc>
                <a:spcPts val="6000"/>
              </a:lnSpc>
            </a:pPr>
            <a:r>
              <a:rPr lang="en-US" sz="6000" dirty="0">
                <a:solidFill>
                  <a:srgbClr val="FBFBFA"/>
                </a:solidFill>
                <a:latin typeface="Faustina"/>
                <a:ea typeface="Faustina"/>
                <a:cs typeface="Faustina"/>
                <a:sym typeface="Faustina"/>
              </a:rPr>
              <a:t>Using Vacant Land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DB2F34D-3A78-5E4F-3CAB-F64CB73EF007}"/>
              </a:ext>
            </a:extLst>
          </p:cNvPr>
          <p:cNvGrpSpPr/>
          <p:nvPr/>
        </p:nvGrpSpPr>
        <p:grpSpPr>
          <a:xfrm>
            <a:off x="1143077" y="2925393"/>
            <a:ext cx="6779647" cy="1372204"/>
            <a:chOff x="-15225" y="-9525"/>
            <a:chExt cx="10835625" cy="1829605"/>
          </a:xfrm>
        </p:grpSpPr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A160E18-602F-0CAF-E100-30A17635A597}"/>
                </a:ext>
              </a:extLst>
            </p:cNvPr>
            <p:cNvSpPr txBox="1"/>
            <p:nvPr/>
          </p:nvSpPr>
          <p:spPr>
            <a:xfrm>
              <a:off x="0" y="-9525"/>
              <a:ext cx="10820400" cy="663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rgbClr val="800000"/>
                  </a:solidFill>
                  <a:latin typeface="Arial" panose="020B0604020202020204" pitchFamily="34" charset="0"/>
                  <a:ea typeface="Faustina Semi-Bold"/>
                  <a:cs typeface="Arial" panose="020B0604020202020204" pitchFamily="34" charset="0"/>
                  <a:sym typeface="Faustina Semi-Bold"/>
                </a:rPr>
                <a:t>1. City-owned land 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02BE5E74-8644-F7EE-98BA-0C43CD9CE3C5}"/>
                </a:ext>
              </a:extLst>
            </p:cNvPr>
            <p:cNvSpPr txBox="1"/>
            <p:nvPr/>
          </p:nvSpPr>
          <p:spPr>
            <a:xfrm>
              <a:off x="-15225" y="709348"/>
              <a:ext cx="10820400" cy="11107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Faustina"/>
                  <a:cs typeface="Arial" panose="020B0604020202020204" pitchFamily="34" charset="0"/>
                  <a:sym typeface="Faustina"/>
                </a:rPr>
                <a:t>Transfer to non-profit builders and community trusts.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34DEF9AA-B8CB-1C23-2E7F-FDEEF004A899}"/>
              </a:ext>
            </a:extLst>
          </p:cNvPr>
          <p:cNvGrpSpPr/>
          <p:nvPr/>
        </p:nvGrpSpPr>
        <p:grpSpPr>
          <a:xfrm>
            <a:off x="1123279" y="4640693"/>
            <a:ext cx="6770122" cy="1330429"/>
            <a:chOff x="-2" y="230184"/>
            <a:chExt cx="10820402" cy="1773905"/>
          </a:xfrm>
        </p:grpSpPr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C17316EC-CF8D-019E-EB93-C0FA4F0B5CC2}"/>
                </a:ext>
              </a:extLst>
            </p:cNvPr>
            <p:cNvSpPr txBox="1"/>
            <p:nvPr/>
          </p:nvSpPr>
          <p:spPr>
            <a:xfrm>
              <a:off x="-2" y="230184"/>
              <a:ext cx="10820400" cy="663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rgbClr val="800000"/>
                  </a:solidFill>
                  <a:latin typeface="Arial" panose="020B0604020202020204" pitchFamily="34" charset="0"/>
                  <a:ea typeface="Faustina Semi-Bold"/>
                  <a:cs typeface="Arial" panose="020B0604020202020204" pitchFamily="34" charset="0"/>
                  <a:sym typeface="Faustina Semi-Bold"/>
                </a:rPr>
                <a:t>2. Private underused parcels</a:t>
              </a: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8EDF6CE1-F4E8-64B4-59F3-5EC513E288FD}"/>
                </a:ext>
              </a:extLst>
            </p:cNvPr>
            <p:cNvSpPr txBox="1"/>
            <p:nvPr/>
          </p:nvSpPr>
          <p:spPr>
            <a:xfrm>
              <a:off x="0" y="893357"/>
              <a:ext cx="10820400" cy="1110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Faustina"/>
                  <a:cs typeface="Arial" panose="020B0604020202020204" pitchFamily="34" charset="0"/>
                  <a:sym typeface="Faustina"/>
                </a:rPr>
                <a:t>Incentivized construction through tax relief for affordable units, striking a smart balance.</a:t>
              </a:r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B69E97F4-65A1-2CD5-FC27-EA014E9AA20A}"/>
              </a:ext>
            </a:extLst>
          </p:cNvPr>
          <p:cNvSpPr txBox="1"/>
          <p:nvPr/>
        </p:nvSpPr>
        <p:spPr>
          <a:xfrm>
            <a:off x="335316" y="9885997"/>
            <a:ext cx="6403922" cy="40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82B6E87-9E17-D414-4049-60651E2BFA34}"/>
              </a:ext>
            </a:extLst>
          </p:cNvPr>
          <p:cNvSpPr txBox="1"/>
          <p:nvPr/>
        </p:nvSpPr>
        <p:spPr>
          <a:xfrm>
            <a:off x="17259300" y="946309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3E68C387-AF7F-0399-FB00-B43E21F0FFAB}"/>
              </a:ext>
            </a:extLst>
          </p:cNvPr>
          <p:cNvGrpSpPr/>
          <p:nvPr/>
        </p:nvGrpSpPr>
        <p:grpSpPr>
          <a:xfrm>
            <a:off x="1143077" y="6314218"/>
            <a:ext cx="6770121" cy="1343882"/>
            <a:chOff x="-2" y="212246"/>
            <a:chExt cx="10820400" cy="1791841"/>
          </a:xfrm>
        </p:grpSpPr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CDDB0D65-EF80-B76D-41A6-ED522EDA35E1}"/>
                </a:ext>
              </a:extLst>
            </p:cNvPr>
            <p:cNvSpPr txBox="1"/>
            <p:nvPr/>
          </p:nvSpPr>
          <p:spPr>
            <a:xfrm>
              <a:off x="-2" y="212246"/>
              <a:ext cx="10820400" cy="663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rgbClr val="800000"/>
                  </a:solidFill>
                  <a:latin typeface="Arial" panose="020B0604020202020204" pitchFamily="34" charset="0"/>
                  <a:ea typeface="Faustina Semi-Bold"/>
                  <a:cs typeface="Arial" panose="020B0604020202020204" pitchFamily="34" charset="0"/>
                  <a:sym typeface="Faustina Semi-Bold"/>
                </a:rPr>
                <a:t>3. Vacant buildings</a:t>
              </a:r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5C467DEF-C616-C8E6-037A-9D52119897F9}"/>
                </a:ext>
              </a:extLst>
            </p:cNvPr>
            <p:cNvSpPr txBox="1"/>
            <p:nvPr/>
          </p:nvSpPr>
          <p:spPr>
            <a:xfrm>
              <a:off x="1" y="893356"/>
              <a:ext cx="10244473" cy="11107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Faustina"/>
                  <a:cs typeface="Arial" panose="020B0604020202020204" pitchFamily="34" charset="0"/>
                  <a:sym typeface="Faustina"/>
                </a:rPr>
                <a:t>Fast-tracked for adaptive reuse and rehab grants.</a:t>
              </a:r>
            </a:p>
          </p:txBody>
        </p:sp>
      </p:grpSp>
      <p:grpSp>
        <p:nvGrpSpPr>
          <p:cNvPr id="30" name="Group 2">
            <a:extLst>
              <a:ext uri="{FF2B5EF4-FFF2-40B4-BE49-F238E27FC236}">
                <a16:creationId xmlns:a16="http://schemas.microsoft.com/office/drawing/2014/main" id="{7D88D2BD-165D-C401-1C7A-9D47058BB77F}"/>
              </a:ext>
            </a:extLst>
          </p:cNvPr>
          <p:cNvGrpSpPr/>
          <p:nvPr/>
        </p:nvGrpSpPr>
        <p:grpSpPr>
          <a:xfrm>
            <a:off x="1028700" y="27757"/>
            <a:ext cx="16726262" cy="1998811"/>
            <a:chOff x="-67912" y="-57150"/>
            <a:chExt cx="4405271" cy="526436"/>
          </a:xfrm>
        </p:grpSpPr>
        <p:sp>
          <p:nvSpPr>
            <p:cNvPr id="31" name="Freeform 3">
              <a:extLst>
                <a:ext uri="{FF2B5EF4-FFF2-40B4-BE49-F238E27FC236}">
                  <a16:creationId xmlns:a16="http://schemas.microsoft.com/office/drawing/2014/main" id="{EBCA50A1-E8F3-E299-6B8F-F061E79CF27D}"/>
                </a:ext>
              </a:extLst>
            </p:cNvPr>
            <p:cNvSpPr/>
            <p:nvPr/>
          </p:nvSpPr>
          <p:spPr>
            <a:xfrm>
              <a:off x="-67912" y="-36042"/>
              <a:ext cx="4337359" cy="348550"/>
            </a:xfrm>
            <a:prstGeom prst="roundRect">
              <a:avLst/>
            </a:prstGeom>
            <a:solidFill>
              <a:srgbClr val="800000"/>
            </a:solidFill>
          </p:spPr>
          <p:txBody>
            <a:bodyPr anchor="ctr"/>
            <a:lstStyle/>
            <a:p>
              <a:pPr algn="ctr">
                <a:lnSpc>
                  <a:spcPts val="6000"/>
                </a:lnSpc>
              </a:pPr>
              <a:r>
                <a:rPr lang="en-US" sz="4400" b="1" dirty="0">
                  <a:solidFill>
                    <a:srgbClr val="FBFBFA"/>
                  </a:solidFill>
                  <a:latin typeface="Faustina"/>
                  <a:ea typeface="Faustina"/>
                  <a:cs typeface="Faustina"/>
                  <a:sym typeface="Faustina"/>
                </a:rPr>
                <a:t>Unified Housing Initiative: </a:t>
              </a:r>
              <a:r>
                <a:rPr lang="en-US" sz="4400" dirty="0">
                  <a:solidFill>
                    <a:srgbClr val="FBFBFA"/>
                  </a:solidFill>
                  <a:latin typeface="Faustina"/>
                  <a:ea typeface="Faustina"/>
                  <a:cs typeface="Faustina"/>
                  <a:sym typeface="Faustina"/>
                </a:rPr>
                <a:t>Using Vacant Land</a:t>
              </a:r>
            </a:p>
          </p:txBody>
        </p:sp>
        <p:sp>
          <p:nvSpPr>
            <p:cNvPr id="32" name="TextBox 4">
              <a:extLst>
                <a:ext uri="{FF2B5EF4-FFF2-40B4-BE49-F238E27FC236}">
                  <a16:creationId xmlns:a16="http://schemas.microsoft.com/office/drawing/2014/main" id="{A169AB42-8733-3838-67C1-7A330D27E153}"/>
                </a:ext>
              </a:extLst>
            </p:cNvPr>
            <p:cNvSpPr txBox="1"/>
            <p:nvPr/>
          </p:nvSpPr>
          <p:spPr>
            <a:xfrm>
              <a:off x="0" y="-57150"/>
              <a:ext cx="4337359" cy="526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97A6C3-BC33-B6D5-88FE-991F6962F6F3}"/>
              </a:ext>
            </a:extLst>
          </p:cNvPr>
          <p:cNvGrpSpPr/>
          <p:nvPr/>
        </p:nvGrpSpPr>
        <p:grpSpPr>
          <a:xfrm>
            <a:off x="8120391" y="2088269"/>
            <a:ext cx="9422437" cy="6744298"/>
            <a:chOff x="7620000" y="1539478"/>
            <a:chExt cx="10134049" cy="8252222"/>
          </a:xfrm>
        </p:grpSpPr>
        <p:grpSp>
          <p:nvGrpSpPr>
            <p:cNvPr id="2" name="Group 5">
              <a:extLst>
                <a:ext uri="{FF2B5EF4-FFF2-40B4-BE49-F238E27FC236}">
                  <a16:creationId xmlns:a16="http://schemas.microsoft.com/office/drawing/2014/main" id="{68129791-BCFA-A6CB-B68A-E0E244D69D35}"/>
                </a:ext>
              </a:extLst>
            </p:cNvPr>
            <p:cNvGrpSpPr/>
            <p:nvPr/>
          </p:nvGrpSpPr>
          <p:grpSpPr>
            <a:xfrm>
              <a:off x="7620000" y="1539478"/>
              <a:ext cx="10134049" cy="8252222"/>
              <a:chOff x="0" y="0"/>
              <a:chExt cx="10957354" cy="7821083"/>
            </a:xfrm>
          </p:grpSpPr>
          <p:pic>
            <p:nvPicPr>
              <p:cNvPr id="3" name="Picture 6">
                <a:extLst>
                  <a:ext uri="{FF2B5EF4-FFF2-40B4-BE49-F238E27FC236}">
                    <a16:creationId xmlns:a16="http://schemas.microsoft.com/office/drawing/2014/main" id="{494BCD29-5D0B-171E-D499-2C22D020CB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439" r="439"/>
              <a:stretch>
                <a:fillRect/>
              </a:stretch>
            </p:blipFill>
            <p:spPr>
              <a:xfrm>
                <a:off x="0" y="0"/>
                <a:ext cx="10957354" cy="7821083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D96578-2F3F-E960-9495-E0381DDBB780}"/>
                </a:ext>
              </a:extLst>
            </p:cNvPr>
            <p:cNvSpPr txBox="1"/>
            <p:nvPr/>
          </p:nvSpPr>
          <p:spPr>
            <a:xfrm>
              <a:off x="10925466" y="3358634"/>
              <a:ext cx="1638212" cy="401496"/>
            </a:xfrm>
            <a:prstGeom prst="rect">
              <a:avLst/>
            </a:prstGeom>
            <a:solidFill>
              <a:srgbClr val="F5F4F4"/>
            </a:solidFill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009B3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Pulaski Lake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7ECEBC-6B63-2138-4849-7C7510A40FD0}"/>
                </a:ext>
              </a:extLst>
            </p:cNvPr>
            <p:cNvSpPr txBox="1"/>
            <p:nvPr/>
          </p:nvSpPr>
          <p:spPr>
            <a:xfrm>
              <a:off x="14097000" y="3543300"/>
              <a:ext cx="3020255" cy="401496"/>
            </a:xfrm>
            <a:prstGeom prst="rect">
              <a:avLst/>
            </a:prstGeom>
            <a:solidFill>
              <a:srgbClr val="F5F4F4"/>
            </a:solidFill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009B3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Conservatory Central Park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67D963-AD01-81B8-09C8-0A5EC345D25E}"/>
                </a:ext>
              </a:extLst>
            </p:cNvPr>
            <p:cNvSpPr txBox="1"/>
            <p:nvPr/>
          </p:nvSpPr>
          <p:spPr>
            <a:xfrm>
              <a:off x="10811078" y="8108732"/>
              <a:ext cx="2127385" cy="401496"/>
            </a:xfrm>
            <a:prstGeom prst="rect">
              <a:avLst/>
            </a:prstGeom>
            <a:solidFill>
              <a:srgbClr val="F5F4F4"/>
            </a:solidFill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009B3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Pulaski Congress</a:t>
              </a:r>
            </a:p>
          </p:txBody>
        </p:sp>
      </p:grpSp>
      <p:sp>
        <p:nvSpPr>
          <p:cNvPr id="72" name="TextBox 20">
            <a:extLst>
              <a:ext uri="{FF2B5EF4-FFF2-40B4-BE49-F238E27FC236}">
                <a16:creationId xmlns:a16="http://schemas.microsoft.com/office/drawing/2014/main" id="{C9DBA65C-D61D-C199-2E92-B086757F4C21}"/>
              </a:ext>
            </a:extLst>
          </p:cNvPr>
          <p:cNvSpPr txBox="1"/>
          <p:nvPr/>
        </p:nvSpPr>
        <p:spPr>
          <a:xfrm>
            <a:off x="990600" y="2072586"/>
            <a:ext cx="5901038" cy="4616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Canva Sans"/>
                <a:cs typeface="Arial" panose="020B0604020202020204" pitchFamily="34" charset="0"/>
                <a:sym typeface="Canva Sans"/>
              </a:rPr>
              <a:t>3 Types of Undeveloped Land</a:t>
            </a:r>
          </a:p>
        </p:txBody>
      </p:sp>
      <p:sp>
        <p:nvSpPr>
          <p:cNvPr id="90" name="Freeform 23">
            <a:extLst>
              <a:ext uri="{FF2B5EF4-FFF2-40B4-BE49-F238E27FC236}">
                <a16:creationId xmlns:a16="http://schemas.microsoft.com/office/drawing/2014/main" id="{6B4A8DEE-165D-AF75-86FC-B3E657C33A5D}"/>
              </a:ext>
            </a:extLst>
          </p:cNvPr>
          <p:cNvSpPr/>
          <p:nvPr/>
        </p:nvSpPr>
        <p:spPr>
          <a:xfrm>
            <a:off x="0" y="8145561"/>
            <a:ext cx="6019800" cy="2141441"/>
          </a:xfrm>
          <a:custGeom>
            <a:avLst/>
            <a:gdLst/>
            <a:ahLst/>
            <a:cxnLst/>
            <a:rect l="l" t="t" r="r" b="b"/>
            <a:pathLst>
              <a:path w="2105405" h="782696">
                <a:moveTo>
                  <a:pt x="49392" y="0"/>
                </a:moveTo>
                <a:lnTo>
                  <a:pt x="2056013" y="0"/>
                </a:lnTo>
                <a:cubicBezTo>
                  <a:pt x="2069112" y="0"/>
                  <a:pt x="2081675" y="5204"/>
                  <a:pt x="2090938" y="14467"/>
                </a:cubicBezTo>
                <a:cubicBezTo>
                  <a:pt x="2100201" y="23729"/>
                  <a:pt x="2105405" y="36292"/>
                  <a:pt x="2105405" y="49392"/>
                </a:cubicBezTo>
                <a:lnTo>
                  <a:pt x="2105405" y="733304"/>
                </a:lnTo>
                <a:cubicBezTo>
                  <a:pt x="2105405" y="760583"/>
                  <a:pt x="2083291" y="782696"/>
                  <a:pt x="2056013" y="782696"/>
                </a:cubicBezTo>
                <a:lnTo>
                  <a:pt x="49392" y="782696"/>
                </a:lnTo>
                <a:cubicBezTo>
                  <a:pt x="36292" y="782696"/>
                  <a:pt x="23729" y="777493"/>
                  <a:pt x="14467" y="768230"/>
                </a:cubicBezTo>
                <a:cubicBezTo>
                  <a:pt x="5204" y="758967"/>
                  <a:pt x="0" y="746404"/>
                  <a:pt x="0" y="733304"/>
                </a:cubicBezTo>
                <a:lnTo>
                  <a:pt x="0" y="49392"/>
                </a:lnTo>
                <a:cubicBezTo>
                  <a:pt x="0" y="22114"/>
                  <a:pt x="22114" y="0"/>
                  <a:pt x="49392" y="0"/>
                </a:cubicBezTo>
                <a:close/>
              </a:path>
            </a:pathLst>
          </a:custGeom>
          <a:solidFill>
            <a:srgbClr val="F6C5AF"/>
          </a:solidFill>
        </p:spPr>
        <p:txBody>
          <a:bodyPr anchor="t"/>
          <a:lstStyle/>
          <a:p>
            <a:pPr>
              <a:lnSpc>
                <a:spcPts val="4200"/>
              </a:lnSpc>
            </a:pPr>
            <a:endParaRPr lang="en-US" sz="2800" b="1" dirty="0">
              <a:solidFill>
                <a:srgbClr val="211F60"/>
              </a:solidFill>
              <a:latin typeface="Arial" panose="020B0604020202020204" pitchFamily="34" charset="0"/>
              <a:ea typeface="Faustina Semi-Bold"/>
              <a:cs typeface="Arial" panose="020B0604020202020204" pitchFamily="34" charset="0"/>
              <a:sym typeface="Faustina Semi-Bold"/>
            </a:endParaRPr>
          </a:p>
          <a:p>
            <a:pPr algn="ctr">
              <a:lnSpc>
                <a:spcPts val="4200"/>
              </a:lnSpc>
            </a:pPr>
            <a:r>
              <a:rPr lang="en-US" sz="2800" b="1" dirty="0">
                <a:solidFill>
                  <a:srgbClr val="211F60"/>
                </a:solidFill>
                <a:latin typeface="Arial" panose="020B0604020202020204" pitchFamily="34" charset="0"/>
                <a:ea typeface="Faustina Semi-Bold"/>
                <a:cs typeface="Arial" panose="020B0604020202020204" pitchFamily="34" charset="0"/>
                <a:sym typeface="Faustina Semi-Bold"/>
              </a:rPr>
              <a:t>35,000+ projected new affordable units over 20 years</a:t>
            </a:r>
          </a:p>
        </p:txBody>
      </p:sp>
    </p:spTree>
    <p:extLst>
      <p:ext uri="{BB962C8B-B14F-4D97-AF65-F5344CB8AC3E}">
        <p14:creationId xmlns:p14="http://schemas.microsoft.com/office/powerpoint/2010/main" val="212151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984D2-D0EE-5481-99C7-637F72E52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>
            <a:extLst>
              <a:ext uri="{FF2B5EF4-FFF2-40B4-BE49-F238E27FC236}">
                <a16:creationId xmlns:a16="http://schemas.microsoft.com/office/drawing/2014/main" id="{F1BA34BF-EFB2-6EDF-5BBD-082FF3FDB30A}"/>
              </a:ext>
            </a:extLst>
          </p:cNvPr>
          <p:cNvSpPr txBox="1"/>
          <p:nvPr/>
        </p:nvSpPr>
        <p:spPr>
          <a:xfrm>
            <a:off x="156011" y="10567444"/>
            <a:ext cx="7837946" cy="40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/>
          </a:p>
        </p:txBody>
      </p:sp>
      <p:grpSp>
        <p:nvGrpSpPr>
          <p:cNvPr id="40" name="Group 2">
            <a:extLst>
              <a:ext uri="{FF2B5EF4-FFF2-40B4-BE49-F238E27FC236}">
                <a16:creationId xmlns:a16="http://schemas.microsoft.com/office/drawing/2014/main" id="{03966112-CEF2-8CDB-6F50-7A0D2F6CFE08}"/>
              </a:ext>
            </a:extLst>
          </p:cNvPr>
          <p:cNvGrpSpPr/>
          <p:nvPr/>
        </p:nvGrpSpPr>
        <p:grpSpPr>
          <a:xfrm>
            <a:off x="1028700" y="27757"/>
            <a:ext cx="16726262" cy="1998811"/>
            <a:chOff x="-67912" y="-57150"/>
            <a:chExt cx="4405271" cy="526436"/>
          </a:xfrm>
        </p:grpSpPr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DB006671-C461-E7DD-68D8-1A89E08E08D9}"/>
                </a:ext>
              </a:extLst>
            </p:cNvPr>
            <p:cNvSpPr/>
            <p:nvPr/>
          </p:nvSpPr>
          <p:spPr>
            <a:xfrm>
              <a:off x="-67912" y="-36042"/>
              <a:ext cx="4337359" cy="348550"/>
            </a:xfrm>
            <a:prstGeom prst="roundRect">
              <a:avLst/>
            </a:prstGeom>
            <a:solidFill>
              <a:srgbClr val="800000"/>
            </a:solidFill>
          </p:spPr>
          <p:txBody>
            <a:bodyPr anchor="ctr"/>
            <a:lstStyle/>
            <a:p>
              <a:pPr algn="ctr">
                <a:lnSpc>
                  <a:spcPts val="6000"/>
                </a:lnSpc>
              </a:pPr>
              <a:r>
                <a:rPr lang="en-US" sz="4400" b="1" dirty="0">
                  <a:solidFill>
                    <a:srgbClr val="FBFBFA"/>
                  </a:solidFill>
                  <a:latin typeface="Faustina"/>
                  <a:ea typeface="Faustina"/>
                  <a:cs typeface="Faustina"/>
                  <a:sym typeface="Faustina"/>
                </a:rPr>
                <a:t>Unified Housing Initiative: </a:t>
              </a:r>
              <a:r>
                <a:rPr lang="en-US" sz="4400" dirty="0">
                  <a:solidFill>
                    <a:srgbClr val="FBFBFA"/>
                  </a:solidFill>
                  <a:latin typeface="Faustina"/>
                  <a:ea typeface="Faustina"/>
                  <a:cs typeface="Faustina"/>
                  <a:sym typeface="Faustina"/>
                </a:rPr>
                <a:t>Smart Upzoning</a:t>
              </a:r>
            </a:p>
          </p:txBody>
        </p:sp>
        <p:sp>
          <p:nvSpPr>
            <p:cNvPr id="42" name="TextBox 4">
              <a:extLst>
                <a:ext uri="{FF2B5EF4-FFF2-40B4-BE49-F238E27FC236}">
                  <a16:creationId xmlns:a16="http://schemas.microsoft.com/office/drawing/2014/main" id="{DB16C277-12A3-72A2-45AC-C279C6CB5A7A}"/>
                </a:ext>
              </a:extLst>
            </p:cNvPr>
            <p:cNvSpPr txBox="1"/>
            <p:nvPr/>
          </p:nvSpPr>
          <p:spPr>
            <a:xfrm>
              <a:off x="0" y="-57150"/>
              <a:ext cx="4337359" cy="526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4" name="Freeform 5">
            <a:extLst>
              <a:ext uri="{FF2B5EF4-FFF2-40B4-BE49-F238E27FC236}">
                <a16:creationId xmlns:a16="http://schemas.microsoft.com/office/drawing/2014/main" id="{DF36ADFA-31AD-C327-88A5-CBE16047411A}"/>
              </a:ext>
            </a:extLst>
          </p:cNvPr>
          <p:cNvSpPr/>
          <p:nvPr/>
        </p:nvSpPr>
        <p:spPr>
          <a:xfrm>
            <a:off x="9829800" y="1505046"/>
            <a:ext cx="6398950" cy="8667654"/>
          </a:xfrm>
          <a:custGeom>
            <a:avLst/>
            <a:gdLst/>
            <a:ahLst/>
            <a:cxnLst/>
            <a:rect l="l" t="t" r="r" b="b"/>
            <a:pathLst>
              <a:path w="6222646" h="8795260">
                <a:moveTo>
                  <a:pt x="0" y="0"/>
                </a:moveTo>
                <a:lnTo>
                  <a:pt x="6222646" y="0"/>
                </a:lnTo>
                <a:lnTo>
                  <a:pt x="6222646" y="8795260"/>
                </a:lnTo>
                <a:lnTo>
                  <a:pt x="0" y="8795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D32BCE-8B62-B7B3-9A82-85E506482CB9}"/>
              </a:ext>
            </a:extLst>
          </p:cNvPr>
          <p:cNvGrpSpPr/>
          <p:nvPr/>
        </p:nvGrpSpPr>
        <p:grpSpPr>
          <a:xfrm>
            <a:off x="345204" y="8814317"/>
            <a:ext cx="1366992" cy="1213026"/>
            <a:chOff x="1652501" y="4797207"/>
            <a:chExt cx="1326188" cy="1308253"/>
          </a:xfrm>
        </p:grpSpPr>
        <p:sp>
          <p:nvSpPr>
            <p:cNvPr id="8" name="Freeform 196">
              <a:extLst>
                <a:ext uri="{FF2B5EF4-FFF2-40B4-BE49-F238E27FC236}">
                  <a16:creationId xmlns:a16="http://schemas.microsoft.com/office/drawing/2014/main" id="{593770DD-5966-FB5B-7C95-BC67ACFFF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8419" y="4797207"/>
              <a:ext cx="500270" cy="513484"/>
            </a:xfrm>
            <a:custGeom>
              <a:avLst/>
              <a:gdLst>
                <a:gd name="T0" fmla="*/ 112 w 224"/>
                <a:gd name="T1" fmla="*/ 0 h 230"/>
                <a:gd name="T2" fmla="*/ 224 w 224"/>
                <a:gd name="T3" fmla="*/ 111 h 230"/>
                <a:gd name="T4" fmla="*/ 112 w 224"/>
                <a:gd name="T5" fmla="*/ 223 h 230"/>
                <a:gd name="T6" fmla="*/ 67 w 224"/>
                <a:gd name="T7" fmla="*/ 214 h 230"/>
                <a:gd name="T8" fmla="*/ 8 w 224"/>
                <a:gd name="T9" fmla="*/ 230 h 230"/>
                <a:gd name="T10" fmla="*/ 34 w 224"/>
                <a:gd name="T11" fmla="*/ 191 h 230"/>
                <a:gd name="T12" fmla="*/ 0 w 224"/>
                <a:gd name="T13" fmla="*/ 111 h 230"/>
                <a:gd name="T14" fmla="*/ 112 w 224"/>
                <a:gd name="T15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4" h="230">
                  <a:moveTo>
                    <a:pt x="112" y="0"/>
                  </a:moveTo>
                  <a:cubicBezTo>
                    <a:pt x="174" y="0"/>
                    <a:pt x="224" y="50"/>
                    <a:pt x="224" y="111"/>
                  </a:cubicBezTo>
                  <a:cubicBezTo>
                    <a:pt x="224" y="173"/>
                    <a:pt x="174" y="223"/>
                    <a:pt x="112" y="223"/>
                  </a:cubicBezTo>
                  <a:cubicBezTo>
                    <a:pt x="96" y="223"/>
                    <a:pt x="81" y="220"/>
                    <a:pt x="67" y="214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34" y="191"/>
                    <a:pt x="34" y="191"/>
                    <a:pt x="34" y="191"/>
                  </a:cubicBezTo>
                  <a:cubicBezTo>
                    <a:pt x="13" y="171"/>
                    <a:pt x="0" y="14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Oval 197">
              <a:extLst>
                <a:ext uri="{FF2B5EF4-FFF2-40B4-BE49-F238E27FC236}">
                  <a16:creationId xmlns:a16="http://schemas.microsoft.com/office/drawing/2014/main" id="{177295AB-B6EE-A658-5A62-04443B2B4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3909" y="6007294"/>
              <a:ext cx="508765" cy="98166"/>
            </a:xfrm>
            <a:prstGeom prst="ellipse">
              <a:avLst/>
            </a:prstGeom>
            <a:solidFill>
              <a:srgbClr val="D0B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98">
              <a:extLst>
                <a:ext uri="{FF2B5EF4-FFF2-40B4-BE49-F238E27FC236}">
                  <a16:creationId xmlns:a16="http://schemas.microsoft.com/office/drawing/2014/main" id="{455B594E-16C0-2F15-E9B5-1D7E01BC4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164" y="5339953"/>
              <a:ext cx="289779" cy="227481"/>
            </a:xfrm>
            <a:custGeom>
              <a:avLst/>
              <a:gdLst>
                <a:gd name="T0" fmla="*/ 7 w 130"/>
                <a:gd name="T1" fmla="*/ 73 h 102"/>
                <a:gd name="T2" fmla="*/ 8 w 130"/>
                <a:gd name="T3" fmla="*/ 48 h 102"/>
                <a:gd name="T4" fmla="*/ 33 w 130"/>
                <a:gd name="T5" fmla="*/ 49 h 102"/>
                <a:gd name="T6" fmla="*/ 49 w 130"/>
                <a:gd name="T7" fmla="*/ 66 h 102"/>
                <a:gd name="T8" fmla="*/ 94 w 130"/>
                <a:gd name="T9" fmla="*/ 66 h 102"/>
                <a:gd name="T10" fmla="*/ 94 w 130"/>
                <a:gd name="T11" fmla="*/ 18 h 102"/>
                <a:gd name="T12" fmla="*/ 112 w 130"/>
                <a:gd name="T13" fmla="*/ 0 h 102"/>
                <a:gd name="T14" fmla="*/ 130 w 130"/>
                <a:gd name="T15" fmla="*/ 18 h 102"/>
                <a:gd name="T16" fmla="*/ 130 w 130"/>
                <a:gd name="T17" fmla="*/ 84 h 102"/>
                <a:gd name="T18" fmla="*/ 112 w 130"/>
                <a:gd name="T19" fmla="*/ 102 h 102"/>
                <a:gd name="T20" fmla="*/ 42 w 130"/>
                <a:gd name="T21" fmla="*/ 102 h 102"/>
                <a:gd name="T22" fmla="*/ 28 w 130"/>
                <a:gd name="T23" fmla="*/ 96 h 102"/>
                <a:gd name="T24" fmla="*/ 7 w 130"/>
                <a:gd name="T25" fmla="*/ 7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" h="102">
                  <a:moveTo>
                    <a:pt x="7" y="73"/>
                  </a:moveTo>
                  <a:cubicBezTo>
                    <a:pt x="0" y="66"/>
                    <a:pt x="1" y="54"/>
                    <a:pt x="8" y="48"/>
                  </a:cubicBezTo>
                  <a:cubicBezTo>
                    <a:pt x="15" y="41"/>
                    <a:pt x="27" y="42"/>
                    <a:pt x="33" y="49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94" y="66"/>
                    <a:pt x="94" y="66"/>
                    <a:pt x="94" y="66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8"/>
                    <a:pt x="102" y="0"/>
                    <a:pt x="112" y="0"/>
                  </a:cubicBezTo>
                  <a:cubicBezTo>
                    <a:pt x="122" y="0"/>
                    <a:pt x="130" y="8"/>
                    <a:pt x="130" y="18"/>
                  </a:cubicBezTo>
                  <a:cubicBezTo>
                    <a:pt x="130" y="84"/>
                    <a:pt x="130" y="84"/>
                    <a:pt x="130" y="84"/>
                  </a:cubicBezTo>
                  <a:cubicBezTo>
                    <a:pt x="130" y="94"/>
                    <a:pt x="122" y="102"/>
                    <a:pt x="112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37" y="102"/>
                    <a:pt x="32" y="100"/>
                    <a:pt x="28" y="96"/>
                  </a:cubicBezTo>
                  <a:lnTo>
                    <a:pt x="7" y="73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99">
              <a:extLst>
                <a:ext uri="{FF2B5EF4-FFF2-40B4-BE49-F238E27FC236}">
                  <a16:creationId xmlns:a16="http://schemas.microsoft.com/office/drawing/2014/main" id="{3E9694FC-FC2D-21FC-D384-3DA0A28D4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178" y="5801523"/>
              <a:ext cx="127427" cy="269957"/>
            </a:xfrm>
            <a:custGeom>
              <a:avLst/>
              <a:gdLst>
                <a:gd name="T0" fmla="*/ 57 w 57"/>
                <a:gd name="T1" fmla="*/ 121 h 121"/>
                <a:gd name="T2" fmla="*/ 49 w 57"/>
                <a:gd name="T3" fmla="*/ 121 h 121"/>
                <a:gd name="T4" fmla="*/ 49 w 57"/>
                <a:gd name="T5" fmla="*/ 104 h 121"/>
                <a:gd name="T6" fmla="*/ 35 w 57"/>
                <a:gd name="T7" fmla="*/ 120 h 121"/>
                <a:gd name="T8" fmla="*/ 0 w 57"/>
                <a:gd name="T9" fmla="*/ 120 h 121"/>
                <a:gd name="T10" fmla="*/ 19 w 57"/>
                <a:gd name="T11" fmla="*/ 98 h 121"/>
                <a:gd name="T12" fmla="*/ 35 w 57"/>
                <a:gd name="T13" fmla="*/ 89 h 121"/>
                <a:gd name="T14" fmla="*/ 25 w 57"/>
                <a:gd name="T15" fmla="*/ 35 h 121"/>
                <a:gd name="T16" fmla="*/ 25 w 57"/>
                <a:gd name="T17" fmla="*/ 0 h 121"/>
                <a:gd name="T18" fmla="*/ 57 w 57"/>
                <a:gd name="T19" fmla="*/ 0 h 121"/>
                <a:gd name="T20" fmla="*/ 57 w 57"/>
                <a:gd name="T21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121">
                  <a:moveTo>
                    <a:pt x="57" y="121"/>
                  </a:moveTo>
                  <a:cubicBezTo>
                    <a:pt x="49" y="121"/>
                    <a:pt x="49" y="121"/>
                    <a:pt x="49" y="121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4" y="107"/>
                    <a:pt x="19" y="98"/>
                  </a:cubicBezTo>
                  <a:cubicBezTo>
                    <a:pt x="22" y="96"/>
                    <a:pt x="30" y="90"/>
                    <a:pt x="35" y="89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57" y="121"/>
                  </a:lnTo>
                  <a:close/>
                </a:path>
              </a:pathLst>
            </a:custGeom>
            <a:solidFill>
              <a:srgbClr val="FFD8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00">
              <a:extLst>
                <a:ext uri="{FF2B5EF4-FFF2-40B4-BE49-F238E27FC236}">
                  <a16:creationId xmlns:a16="http://schemas.microsoft.com/office/drawing/2014/main" id="{0B2BD6EE-EB52-CBF4-A0A9-B8C85E8E1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178" y="6007294"/>
              <a:ext cx="127427" cy="64186"/>
            </a:xfrm>
            <a:custGeom>
              <a:avLst/>
              <a:gdLst>
                <a:gd name="T0" fmla="*/ 19 w 57"/>
                <a:gd name="T1" fmla="*/ 6 h 29"/>
                <a:gd name="T2" fmla="*/ 0 w 57"/>
                <a:gd name="T3" fmla="*/ 28 h 29"/>
                <a:gd name="T4" fmla="*/ 33 w 57"/>
                <a:gd name="T5" fmla="*/ 28 h 29"/>
                <a:gd name="T6" fmla="*/ 35 w 57"/>
                <a:gd name="T7" fmla="*/ 28 h 29"/>
                <a:gd name="T8" fmla="*/ 49 w 57"/>
                <a:gd name="T9" fmla="*/ 12 h 29"/>
                <a:gd name="T10" fmla="*/ 49 w 57"/>
                <a:gd name="T11" fmla="*/ 29 h 29"/>
                <a:gd name="T12" fmla="*/ 57 w 57"/>
                <a:gd name="T13" fmla="*/ 29 h 29"/>
                <a:gd name="T14" fmla="*/ 57 w 57"/>
                <a:gd name="T15" fmla="*/ 0 h 29"/>
                <a:gd name="T16" fmla="*/ 46 w 57"/>
                <a:gd name="T17" fmla="*/ 0 h 29"/>
                <a:gd name="T18" fmla="*/ 30 w 57"/>
                <a:gd name="T19" fmla="*/ 16 h 29"/>
                <a:gd name="T20" fmla="*/ 19 w 57"/>
                <a:gd name="T21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29">
                  <a:moveTo>
                    <a:pt x="19" y="6"/>
                  </a:moveTo>
                  <a:cubicBezTo>
                    <a:pt x="4" y="15"/>
                    <a:pt x="0" y="28"/>
                    <a:pt x="0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7" y="11"/>
                    <a:pt x="23" y="8"/>
                    <a:pt x="19" y="6"/>
                  </a:cubicBezTo>
                  <a:close/>
                </a:path>
              </a:pathLst>
            </a:custGeom>
            <a:solidFill>
              <a:srgbClr val="DF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01">
              <a:extLst>
                <a:ext uri="{FF2B5EF4-FFF2-40B4-BE49-F238E27FC236}">
                  <a16:creationId xmlns:a16="http://schemas.microsoft.com/office/drawing/2014/main" id="{16C77E0C-4F02-33F8-D909-911C7DF0E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1034" y="5801523"/>
              <a:ext cx="127427" cy="269957"/>
            </a:xfrm>
            <a:custGeom>
              <a:avLst/>
              <a:gdLst>
                <a:gd name="T0" fmla="*/ 0 w 57"/>
                <a:gd name="T1" fmla="*/ 121 h 121"/>
                <a:gd name="T2" fmla="*/ 8 w 57"/>
                <a:gd name="T3" fmla="*/ 121 h 121"/>
                <a:gd name="T4" fmla="*/ 8 w 57"/>
                <a:gd name="T5" fmla="*/ 104 h 121"/>
                <a:gd name="T6" fmla="*/ 23 w 57"/>
                <a:gd name="T7" fmla="*/ 120 h 121"/>
                <a:gd name="T8" fmla="*/ 57 w 57"/>
                <a:gd name="T9" fmla="*/ 120 h 121"/>
                <a:gd name="T10" fmla="*/ 39 w 57"/>
                <a:gd name="T11" fmla="*/ 98 h 121"/>
                <a:gd name="T12" fmla="*/ 22 w 57"/>
                <a:gd name="T13" fmla="*/ 89 h 121"/>
                <a:gd name="T14" fmla="*/ 33 w 57"/>
                <a:gd name="T15" fmla="*/ 35 h 121"/>
                <a:gd name="T16" fmla="*/ 33 w 57"/>
                <a:gd name="T17" fmla="*/ 0 h 121"/>
                <a:gd name="T18" fmla="*/ 0 w 57"/>
                <a:gd name="T19" fmla="*/ 0 h 121"/>
                <a:gd name="T20" fmla="*/ 0 w 57"/>
                <a:gd name="T21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121">
                  <a:moveTo>
                    <a:pt x="0" y="121"/>
                  </a:moveTo>
                  <a:cubicBezTo>
                    <a:pt x="8" y="121"/>
                    <a:pt x="8" y="121"/>
                    <a:pt x="8" y="121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23" y="120"/>
                    <a:pt x="23" y="120"/>
                    <a:pt x="23" y="120"/>
                  </a:cubicBezTo>
                  <a:cubicBezTo>
                    <a:pt x="57" y="120"/>
                    <a:pt x="57" y="120"/>
                    <a:pt x="57" y="120"/>
                  </a:cubicBezTo>
                  <a:cubicBezTo>
                    <a:pt x="57" y="120"/>
                    <a:pt x="54" y="107"/>
                    <a:pt x="39" y="98"/>
                  </a:cubicBezTo>
                  <a:cubicBezTo>
                    <a:pt x="35" y="96"/>
                    <a:pt x="27" y="90"/>
                    <a:pt x="22" y="89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1"/>
                  </a:lnTo>
                  <a:close/>
                </a:path>
              </a:pathLst>
            </a:custGeom>
            <a:solidFill>
              <a:srgbClr val="FFD8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202">
              <a:extLst>
                <a:ext uri="{FF2B5EF4-FFF2-40B4-BE49-F238E27FC236}">
                  <a16:creationId xmlns:a16="http://schemas.microsoft.com/office/drawing/2014/main" id="{D350D0DE-0B30-D239-B358-52D88D9CC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1034" y="6007294"/>
              <a:ext cx="127427" cy="64186"/>
            </a:xfrm>
            <a:custGeom>
              <a:avLst/>
              <a:gdLst>
                <a:gd name="T0" fmla="*/ 39 w 57"/>
                <a:gd name="T1" fmla="*/ 6 h 29"/>
                <a:gd name="T2" fmla="*/ 57 w 57"/>
                <a:gd name="T3" fmla="*/ 28 h 29"/>
                <a:gd name="T4" fmla="*/ 24 w 57"/>
                <a:gd name="T5" fmla="*/ 28 h 29"/>
                <a:gd name="T6" fmla="*/ 23 w 57"/>
                <a:gd name="T7" fmla="*/ 28 h 29"/>
                <a:gd name="T8" fmla="*/ 8 w 57"/>
                <a:gd name="T9" fmla="*/ 12 h 29"/>
                <a:gd name="T10" fmla="*/ 8 w 57"/>
                <a:gd name="T11" fmla="*/ 29 h 29"/>
                <a:gd name="T12" fmla="*/ 0 w 57"/>
                <a:gd name="T13" fmla="*/ 29 h 29"/>
                <a:gd name="T14" fmla="*/ 0 w 57"/>
                <a:gd name="T15" fmla="*/ 0 h 29"/>
                <a:gd name="T16" fmla="*/ 11 w 57"/>
                <a:gd name="T17" fmla="*/ 0 h 29"/>
                <a:gd name="T18" fmla="*/ 27 w 57"/>
                <a:gd name="T19" fmla="*/ 16 h 29"/>
                <a:gd name="T20" fmla="*/ 39 w 57"/>
                <a:gd name="T21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29">
                  <a:moveTo>
                    <a:pt x="39" y="6"/>
                  </a:moveTo>
                  <a:cubicBezTo>
                    <a:pt x="54" y="15"/>
                    <a:pt x="57" y="28"/>
                    <a:pt x="57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30" y="11"/>
                    <a:pt x="34" y="8"/>
                    <a:pt x="39" y="6"/>
                  </a:cubicBezTo>
                  <a:close/>
                </a:path>
              </a:pathLst>
            </a:custGeom>
            <a:solidFill>
              <a:srgbClr val="DF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203">
              <a:extLst>
                <a:ext uri="{FF2B5EF4-FFF2-40B4-BE49-F238E27FC236}">
                  <a16:creationId xmlns:a16="http://schemas.microsoft.com/office/drawing/2014/main" id="{B25E2508-6BAF-97F5-006B-6A9AD946D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6617" y="5438119"/>
              <a:ext cx="265237" cy="267125"/>
            </a:xfrm>
            <a:custGeom>
              <a:avLst/>
              <a:gdLst>
                <a:gd name="T0" fmla="*/ 0 w 281"/>
                <a:gd name="T1" fmla="*/ 0 h 283"/>
                <a:gd name="T2" fmla="*/ 139 w 281"/>
                <a:gd name="T3" fmla="*/ 0 h 283"/>
                <a:gd name="T4" fmla="*/ 281 w 281"/>
                <a:gd name="T5" fmla="*/ 0 h 283"/>
                <a:gd name="T6" fmla="*/ 281 w 281"/>
                <a:gd name="T7" fmla="*/ 283 h 283"/>
                <a:gd name="T8" fmla="*/ 0 w 281"/>
                <a:gd name="T9" fmla="*/ 283 h 283"/>
                <a:gd name="T10" fmla="*/ 0 w 281"/>
                <a:gd name="T1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283">
                  <a:moveTo>
                    <a:pt x="0" y="0"/>
                  </a:moveTo>
                  <a:lnTo>
                    <a:pt x="139" y="0"/>
                  </a:lnTo>
                  <a:lnTo>
                    <a:pt x="281" y="0"/>
                  </a:lnTo>
                  <a:lnTo>
                    <a:pt x="281" y="283"/>
                  </a:lnTo>
                  <a:lnTo>
                    <a:pt x="0" y="2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04">
              <a:extLst>
                <a:ext uri="{FF2B5EF4-FFF2-40B4-BE49-F238E27FC236}">
                  <a16:creationId xmlns:a16="http://schemas.microsoft.com/office/drawing/2014/main" id="{DCD86128-CA74-B0B0-CBC7-155922E8F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141" y="5705244"/>
              <a:ext cx="348301" cy="181230"/>
            </a:xfrm>
            <a:custGeom>
              <a:avLst/>
              <a:gdLst>
                <a:gd name="T0" fmla="*/ 138 w 156"/>
                <a:gd name="T1" fmla="*/ 0 h 81"/>
                <a:gd name="T2" fmla="*/ 138 w 156"/>
                <a:gd name="T3" fmla="*/ 0 h 81"/>
                <a:gd name="T4" fmla="*/ 156 w 156"/>
                <a:gd name="T5" fmla="*/ 62 h 81"/>
                <a:gd name="T6" fmla="*/ 122 w 156"/>
                <a:gd name="T7" fmla="*/ 67 h 81"/>
                <a:gd name="T8" fmla="*/ 78 w 156"/>
                <a:gd name="T9" fmla="*/ 69 h 81"/>
                <a:gd name="T10" fmla="*/ 34 w 156"/>
                <a:gd name="T11" fmla="*/ 67 h 81"/>
                <a:gd name="T12" fmla="*/ 0 w 156"/>
                <a:gd name="T13" fmla="*/ 62 h 81"/>
                <a:gd name="T14" fmla="*/ 19 w 156"/>
                <a:gd name="T15" fmla="*/ 0 h 81"/>
                <a:gd name="T16" fmla="*/ 19 w 156"/>
                <a:gd name="T17" fmla="*/ 0 h 81"/>
                <a:gd name="T18" fmla="*/ 138 w 156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81">
                  <a:moveTo>
                    <a:pt x="138" y="0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138" y="20"/>
                    <a:pt x="156" y="62"/>
                    <a:pt x="156" y="62"/>
                  </a:cubicBezTo>
                  <a:cubicBezTo>
                    <a:pt x="141" y="70"/>
                    <a:pt x="122" y="67"/>
                    <a:pt x="122" y="67"/>
                  </a:cubicBezTo>
                  <a:cubicBezTo>
                    <a:pt x="99" y="81"/>
                    <a:pt x="78" y="69"/>
                    <a:pt x="78" y="69"/>
                  </a:cubicBezTo>
                  <a:cubicBezTo>
                    <a:pt x="78" y="69"/>
                    <a:pt x="57" y="81"/>
                    <a:pt x="34" y="67"/>
                  </a:cubicBezTo>
                  <a:cubicBezTo>
                    <a:pt x="34" y="67"/>
                    <a:pt x="15" y="70"/>
                    <a:pt x="0" y="62"/>
                  </a:cubicBezTo>
                  <a:cubicBezTo>
                    <a:pt x="0" y="62"/>
                    <a:pt x="19" y="2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7D7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06">
              <a:extLst>
                <a:ext uri="{FF2B5EF4-FFF2-40B4-BE49-F238E27FC236}">
                  <a16:creationId xmlns:a16="http://schemas.microsoft.com/office/drawing/2014/main" id="{8271DB8C-28FB-4BAD-1D4D-99D3E46FA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700" y="5438119"/>
              <a:ext cx="167071" cy="171791"/>
            </a:xfrm>
            <a:custGeom>
              <a:avLst/>
              <a:gdLst>
                <a:gd name="T0" fmla="*/ 0 w 177"/>
                <a:gd name="T1" fmla="*/ 0 h 182"/>
                <a:gd name="T2" fmla="*/ 87 w 177"/>
                <a:gd name="T3" fmla="*/ 0 h 182"/>
                <a:gd name="T4" fmla="*/ 177 w 177"/>
                <a:gd name="T5" fmla="*/ 0 h 182"/>
                <a:gd name="T6" fmla="*/ 87 w 177"/>
                <a:gd name="T7" fmla="*/ 182 h 182"/>
                <a:gd name="T8" fmla="*/ 0 w 177"/>
                <a:gd name="T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82">
                  <a:moveTo>
                    <a:pt x="0" y="0"/>
                  </a:moveTo>
                  <a:lnTo>
                    <a:pt x="87" y="0"/>
                  </a:lnTo>
                  <a:lnTo>
                    <a:pt x="177" y="0"/>
                  </a:lnTo>
                  <a:lnTo>
                    <a:pt x="87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Rectangle 207">
              <a:extLst>
                <a:ext uri="{FF2B5EF4-FFF2-40B4-BE49-F238E27FC236}">
                  <a16:creationId xmlns:a16="http://schemas.microsoft.com/office/drawing/2014/main" id="{0642B271-8B4A-5439-F277-DF504A30D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029" y="5515519"/>
              <a:ext cx="135922" cy="1897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08">
              <a:extLst>
                <a:ext uri="{FF2B5EF4-FFF2-40B4-BE49-F238E27FC236}">
                  <a16:creationId xmlns:a16="http://schemas.microsoft.com/office/drawing/2014/main" id="{D01265D8-1B7E-BEDE-EE35-D2084DFB8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501" y="5283319"/>
              <a:ext cx="305825" cy="223706"/>
            </a:xfrm>
            <a:custGeom>
              <a:avLst/>
              <a:gdLst>
                <a:gd name="T0" fmla="*/ 57 w 137"/>
                <a:gd name="T1" fmla="*/ 0 h 100"/>
                <a:gd name="T2" fmla="*/ 0 w 137"/>
                <a:gd name="T3" fmla="*/ 57 h 100"/>
                <a:gd name="T4" fmla="*/ 0 w 137"/>
                <a:gd name="T5" fmla="*/ 100 h 100"/>
                <a:gd name="T6" fmla="*/ 13 w 137"/>
                <a:gd name="T7" fmla="*/ 83 h 100"/>
                <a:gd name="T8" fmla="*/ 26 w 137"/>
                <a:gd name="T9" fmla="*/ 100 h 100"/>
                <a:gd name="T10" fmla="*/ 39 w 137"/>
                <a:gd name="T11" fmla="*/ 83 h 100"/>
                <a:gd name="T12" fmla="*/ 53 w 137"/>
                <a:gd name="T13" fmla="*/ 100 h 100"/>
                <a:gd name="T14" fmla="*/ 53 w 137"/>
                <a:gd name="T15" fmla="*/ 50 h 100"/>
                <a:gd name="T16" fmla="*/ 80 w 137"/>
                <a:gd name="T17" fmla="*/ 23 h 100"/>
                <a:gd name="T18" fmla="*/ 80 w 137"/>
                <a:gd name="T19" fmla="*/ 23 h 100"/>
                <a:gd name="T20" fmla="*/ 137 w 137"/>
                <a:gd name="T21" fmla="*/ 23 h 100"/>
                <a:gd name="T22" fmla="*/ 137 w 137"/>
                <a:gd name="T23" fmla="*/ 2 h 100"/>
                <a:gd name="T24" fmla="*/ 135 w 137"/>
                <a:gd name="T25" fmla="*/ 0 h 100"/>
                <a:gd name="T26" fmla="*/ 71 w 137"/>
                <a:gd name="T27" fmla="*/ 0 h 100"/>
                <a:gd name="T28" fmla="*/ 57 w 137"/>
                <a:gd name="T2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100">
                  <a:moveTo>
                    <a:pt x="57" y="0"/>
                  </a:moveTo>
                  <a:cubicBezTo>
                    <a:pt x="25" y="0"/>
                    <a:pt x="0" y="26"/>
                    <a:pt x="0" y="57"/>
                  </a:cubicBezTo>
                  <a:cubicBezTo>
                    <a:pt x="0" y="72"/>
                    <a:pt x="0" y="86"/>
                    <a:pt x="0" y="100"/>
                  </a:cubicBezTo>
                  <a:cubicBezTo>
                    <a:pt x="0" y="100"/>
                    <a:pt x="9" y="94"/>
                    <a:pt x="13" y="83"/>
                  </a:cubicBezTo>
                  <a:cubicBezTo>
                    <a:pt x="17" y="94"/>
                    <a:pt x="26" y="100"/>
                    <a:pt x="26" y="100"/>
                  </a:cubicBezTo>
                  <a:cubicBezTo>
                    <a:pt x="26" y="100"/>
                    <a:pt x="36" y="94"/>
                    <a:pt x="39" y="83"/>
                  </a:cubicBezTo>
                  <a:cubicBezTo>
                    <a:pt x="43" y="94"/>
                    <a:pt x="53" y="100"/>
                    <a:pt x="53" y="100"/>
                  </a:cubicBezTo>
                  <a:cubicBezTo>
                    <a:pt x="53" y="83"/>
                    <a:pt x="53" y="67"/>
                    <a:pt x="53" y="50"/>
                  </a:cubicBezTo>
                  <a:cubicBezTo>
                    <a:pt x="53" y="35"/>
                    <a:pt x="65" y="23"/>
                    <a:pt x="80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"/>
                    <a:pt x="137" y="2"/>
                    <a:pt x="137" y="2"/>
                  </a:cubicBezTo>
                  <a:cubicBezTo>
                    <a:pt x="137" y="1"/>
                    <a:pt x="136" y="0"/>
                    <a:pt x="135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DF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396BD25B-6D54-322B-2501-990D43263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6358" y="4895374"/>
              <a:ext cx="522925" cy="585222"/>
            </a:xfrm>
            <a:custGeom>
              <a:avLst/>
              <a:gdLst>
                <a:gd name="T0" fmla="*/ 0 w 234"/>
                <a:gd name="T1" fmla="*/ 96 h 262"/>
                <a:gd name="T2" fmla="*/ 117 w 234"/>
                <a:gd name="T3" fmla="*/ 0 h 262"/>
                <a:gd name="T4" fmla="*/ 234 w 234"/>
                <a:gd name="T5" fmla="*/ 96 h 262"/>
                <a:gd name="T6" fmla="*/ 234 w 234"/>
                <a:gd name="T7" fmla="*/ 165 h 262"/>
                <a:gd name="T8" fmla="*/ 117 w 234"/>
                <a:gd name="T9" fmla="*/ 262 h 262"/>
                <a:gd name="T10" fmla="*/ 0 w 234"/>
                <a:gd name="T11" fmla="*/ 165 h 262"/>
                <a:gd name="T12" fmla="*/ 0 w 234"/>
                <a:gd name="T13" fmla="*/ 9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262">
                  <a:moveTo>
                    <a:pt x="0" y="96"/>
                  </a:moveTo>
                  <a:cubicBezTo>
                    <a:pt x="0" y="43"/>
                    <a:pt x="53" y="0"/>
                    <a:pt x="117" y="0"/>
                  </a:cubicBezTo>
                  <a:cubicBezTo>
                    <a:pt x="181" y="0"/>
                    <a:pt x="234" y="43"/>
                    <a:pt x="234" y="96"/>
                  </a:cubicBezTo>
                  <a:cubicBezTo>
                    <a:pt x="234" y="116"/>
                    <a:pt x="234" y="145"/>
                    <a:pt x="234" y="165"/>
                  </a:cubicBezTo>
                  <a:cubicBezTo>
                    <a:pt x="234" y="207"/>
                    <a:pt x="170" y="262"/>
                    <a:pt x="117" y="262"/>
                  </a:cubicBezTo>
                  <a:cubicBezTo>
                    <a:pt x="64" y="262"/>
                    <a:pt x="0" y="207"/>
                    <a:pt x="0" y="165"/>
                  </a:cubicBezTo>
                  <a:cubicBezTo>
                    <a:pt x="0" y="145"/>
                    <a:pt x="0" y="116"/>
                    <a:pt x="0" y="96"/>
                  </a:cubicBezTo>
                  <a:close/>
                </a:path>
              </a:pathLst>
            </a:custGeom>
            <a:solidFill>
              <a:srgbClr val="FFD8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4CF0A0DC-2560-0F23-FEA8-9202C6BF7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975" y="4859505"/>
              <a:ext cx="546521" cy="272789"/>
            </a:xfrm>
            <a:custGeom>
              <a:avLst/>
              <a:gdLst>
                <a:gd name="T0" fmla="*/ 0 w 245"/>
                <a:gd name="T1" fmla="*/ 111 h 122"/>
                <a:gd name="T2" fmla="*/ 4 w 245"/>
                <a:gd name="T3" fmla="*/ 80 h 122"/>
                <a:gd name="T4" fmla="*/ 48 w 245"/>
                <a:gd name="T5" fmla="*/ 23 h 122"/>
                <a:gd name="T6" fmla="*/ 122 w 245"/>
                <a:gd name="T7" fmla="*/ 0 h 122"/>
                <a:gd name="T8" fmla="*/ 196 w 245"/>
                <a:gd name="T9" fmla="*/ 23 h 122"/>
                <a:gd name="T10" fmla="*/ 240 w 245"/>
                <a:gd name="T11" fmla="*/ 80 h 122"/>
                <a:gd name="T12" fmla="*/ 245 w 245"/>
                <a:gd name="T13" fmla="*/ 111 h 122"/>
                <a:gd name="T14" fmla="*/ 245 w 245"/>
                <a:gd name="T15" fmla="*/ 120 h 122"/>
                <a:gd name="T16" fmla="*/ 193 w 245"/>
                <a:gd name="T17" fmla="*/ 120 h 122"/>
                <a:gd name="T18" fmla="*/ 184 w 245"/>
                <a:gd name="T19" fmla="*/ 120 h 122"/>
                <a:gd name="T20" fmla="*/ 184 w 245"/>
                <a:gd name="T21" fmla="*/ 97 h 122"/>
                <a:gd name="T22" fmla="*/ 169 w 245"/>
                <a:gd name="T23" fmla="*/ 67 h 122"/>
                <a:gd name="T24" fmla="*/ 178 w 245"/>
                <a:gd name="T25" fmla="*/ 97 h 122"/>
                <a:gd name="T26" fmla="*/ 178 w 245"/>
                <a:gd name="T27" fmla="*/ 120 h 122"/>
                <a:gd name="T28" fmla="*/ 178 w 245"/>
                <a:gd name="T29" fmla="*/ 122 h 122"/>
                <a:gd name="T30" fmla="*/ 141 w 245"/>
                <a:gd name="T31" fmla="*/ 122 h 122"/>
                <a:gd name="T32" fmla="*/ 122 w 245"/>
                <a:gd name="T33" fmla="*/ 82 h 122"/>
                <a:gd name="T34" fmla="*/ 103 w 245"/>
                <a:gd name="T35" fmla="*/ 122 h 122"/>
                <a:gd name="T36" fmla="*/ 67 w 245"/>
                <a:gd name="T37" fmla="*/ 122 h 122"/>
                <a:gd name="T38" fmla="*/ 67 w 245"/>
                <a:gd name="T39" fmla="*/ 120 h 122"/>
                <a:gd name="T40" fmla="*/ 67 w 245"/>
                <a:gd name="T41" fmla="*/ 97 h 122"/>
                <a:gd name="T42" fmla="*/ 75 w 245"/>
                <a:gd name="T43" fmla="*/ 67 h 122"/>
                <a:gd name="T44" fmla="*/ 60 w 245"/>
                <a:gd name="T45" fmla="*/ 97 h 122"/>
                <a:gd name="T46" fmla="*/ 60 w 245"/>
                <a:gd name="T47" fmla="*/ 120 h 122"/>
                <a:gd name="T48" fmla="*/ 51 w 245"/>
                <a:gd name="T49" fmla="*/ 120 h 122"/>
                <a:gd name="T50" fmla="*/ 0 w 245"/>
                <a:gd name="T51" fmla="*/ 120 h 122"/>
                <a:gd name="T52" fmla="*/ 0 w 245"/>
                <a:gd name="T53" fmla="*/ 11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5" h="122">
                  <a:moveTo>
                    <a:pt x="0" y="111"/>
                  </a:moveTo>
                  <a:cubicBezTo>
                    <a:pt x="0" y="101"/>
                    <a:pt x="1" y="90"/>
                    <a:pt x="4" y="80"/>
                  </a:cubicBezTo>
                  <a:cubicBezTo>
                    <a:pt x="12" y="56"/>
                    <a:pt x="28" y="36"/>
                    <a:pt x="48" y="23"/>
                  </a:cubicBezTo>
                  <a:cubicBezTo>
                    <a:pt x="70" y="7"/>
                    <a:pt x="96" y="0"/>
                    <a:pt x="122" y="0"/>
                  </a:cubicBezTo>
                  <a:cubicBezTo>
                    <a:pt x="148" y="0"/>
                    <a:pt x="174" y="7"/>
                    <a:pt x="196" y="23"/>
                  </a:cubicBezTo>
                  <a:cubicBezTo>
                    <a:pt x="216" y="36"/>
                    <a:pt x="232" y="56"/>
                    <a:pt x="240" y="80"/>
                  </a:cubicBezTo>
                  <a:cubicBezTo>
                    <a:pt x="243" y="90"/>
                    <a:pt x="245" y="101"/>
                    <a:pt x="245" y="11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193" y="120"/>
                    <a:pt x="193" y="120"/>
                    <a:pt x="193" y="120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75"/>
                    <a:pt x="169" y="67"/>
                    <a:pt x="169" y="67"/>
                  </a:cubicBezTo>
                  <a:cubicBezTo>
                    <a:pt x="177" y="76"/>
                    <a:pt x="178" y="97"/>
                    <a:pt x="178" y="97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22"/>
                    <a:pt x="178" y="122"/>
                    <a:pt x="178" y="122"/>
                  </a:cubicBezTo>
                  <a:cubicBezTo>
                    <a:pt x="141" y="122"/>
                    <a:pt x="141" y="122"/>
                    <a:pt x="141" y="122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7"/>
                    <a:pt x="67" y="76"/>
                    <a:pt x="75" y="67"/>
                  </a:cubicBezTo>
                  <a:cubicBezTo>
                    <a:pt x="75" y="67"/>
                    <a:pt x="60" y="75"/>
                    <a:pt x="60" y="97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1" y="120"/>
                    <a:pt x="51" y="120"/>
                    <a:pt x="51" y="120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0" y="111"/>
                  </a:lnTo>
                  <a:close/>
                </a:path>
              </a:pathLst>
            </a:custGeom>
            <a:solidFill>
              <a:srgbClr val="DF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11">
              <a:extLst>
                <a:ext uri="{FF2B5EF4-FFF2-40B4-BE49-F238E27FC236}">
                  <a16:creationId xmlns:a16="http://schemas.microsoft.com/office/drawing/2014/main" id="{8D2215EE-7716-3E87-211D-9F474A8956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6358" y="5127574"/>
              <a:ext cx="522924" cy="113269"/>
            </a:xfrm>
            <a:custGeom>
              <a:avLst/>
              <a:gdLst>
                <a:gd name="T0" fmla="*/ 0 w 554"/>
                <a:gd name="T1" fmla="*/ 0 h 120"/>
                <a:gd name="T2" fmla="*/ 0 w 554"/>
                <a:gd name="T3" fmla="*/ 120 h 120"/>
                <a:gd name="T4" fmla="*/ 19 w 554"/>
                <a:gd name="T5" fmla="*/ 85 h 120"/>
                <a:gd name="T6" fmla="*/ 19 w 554"/>
                <a:gd name="T7" fmla="*/ 0 h 120"/>
                <a:gd name="T8" fmla="*/ 0 w 554"/>
                <a:gd name="T9" fmla="*/ 0 h 120"/>
                <a:gd name="T10" fmla="*/ 0 w 554"/>
                <a:gd name="T11" fmla="*/ 0 h 120"/>
                <a:gd name="T12" fmla="*/ 554 w 554"/>
                <a:gd name="T13" fmla="*/ 0 h 120"/>
                <a:gd name="T14" fmla="*/ 554 w 554"/>
                <a:gd name="T15" fmla="*/ 120 h 120"/>
                <a:gd name="T16" fmla="*/ 535 w 554"/>
                <a:gd name="T17" fmla="*/ 85 h 120"/>
                <a:gd name="T18" fmla="*/ 535 w 554"/>
                <a:gd name="T19" fmla="*/ 0 h 120"/>
                <a:gd name="T20" fmla="*/ 554 w 554"/>
                <a:gd name="T2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4" h="120">
                  <a:moveTo>
                    <a:pt x="0" y="0"/>
                  </a:moveTo>
                  <a:lnTo>
                    <a:pt x="0" y="120"/>
                  </a:lnTo>
                  <a:lnTo>
                    <a:pt x="19" y="85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554" y="0"/>
                  </a:moveTo>
                  <a:lnTo>
                    <a:pt x="554" y="120"/>
                  </a:lnTo>
                  <a:lnTo>
                    <a:pt x="535" y="85"/>
                  </a:lnTo>
                  <a:lnTo>
                    <a:pt x="535" y="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DF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12">
              <a:extLst>
                <a:ext uri="{FF2B5EF4-FFF2-40B4-BE49-F238E27FC236}">
                  <a16:creationId xmlns:a16="http://schemas.microsoft.com/office/drawing/2014/main" id="{60DBBE53-F57D-F9FD-BBE6-37DBF72C87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3963" y="5160611"/>
              <a:ext cx="307713" cy="67017"/>
            </a:xfrm>
            <a:custGeom>
              <a:avLst/>
              <a:gdLst>
                <a:gd name="T0" fmla="*/ 8 w 138"/>
                <a:gd name="T1" fmla="*/ 0 h 30"/>
                <a:gd name="T2" fmla="*/ 16 w 138"/>
                <a:gd name="T3" fmla="*/ 8 h 30"/>
                <a:gd name="T4" fmla="*/ 16 w 138"/>
                <a:gd name="T5" fmla="*/ 23 h 30"/>
                <a:gd name="T6" fmla="*/ 8 w 138"/>
                <a:gd name="T7" fmla="*/ 30 h 30"/>
                <a:gd name="T8" fmla="*/ 0 w 138"/>
                <a:gd name="T9" fmla="*/ 23 h 30"/>
                <a:gd name="T10" fmla="*/ 0 w 138"/>
                <a:gd name="T11" fmla="*/ 8 h 30"/>
                <a:gd name="T12" fmla="*/ 8 w 138"/>
                <a:gd name="T13" fmla="*/ 0 h 30"/>
                <a:gd name="T14" fmla="*/ 130 w 138"/>
                <a:gd name="T15" fmla="*/ 0 h 30"/>
                <a:gd name="T16" fmla="*/ 138 w 138"/>
                <a:gd name="T17" fmla="*/ 8 h 30"/>
                <a:gd name="T18" fmla="*/ 138 w 138"/>
                <a:gd name="T19" fmla="*/ 23 h 30"/>
                <a:gd name="T20" fmla="*/ 130 w 138"/>
                <a:gd name="T21" fmla="*/ 30 h 30"/>
                <a:gd name="T22" fmla="*/ 123 w 138"/>
                <a:gd name="T23" fmla="*/ 23 h 30"/>
                <a:gd name="T24" fmla="*/ 123 w 138"/>
                <a:gd name="T25" fmla="*/ 8 h 30"/>
                <a:gd name="T26" fmla="*/ 130 w 138"/>
                <a:gd name="T2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30">
                  <a:moveTo>
                    <a:pt x="8" y="0"/>
                  </a:moveTo>
                  <a:cubicBezTo>
                    <a:pt x="12" y="0"/>
                    <a:pt x="16" y="4"/>
                    <a:pt x="16" y="8"/>
                  </a:cubicBezTo>
                  <a:cubicBezTo>
                    <a:pt x="16" y="11"/>
                    <a:pt x="16" y="19"/>
                    <a:pt x="16" y="23"/>
                  </a:cubicBezTo>
                  <a:cubicBezTo>
                    <a:pt x="16" y="27"/>
                    <a:pt x="12" y="30"/>
                    <a:pt x="8" y="30"/>
                  </a:cubicBezTo>
                  <a:cubicBezTo>
                    <a:pt x="4" y="30"/>
                    <a:pt x="0" y="27"/>
                    <a:pt x="0" y="23"/>
                  </a:cubicBezTo>
                  <a:cubicBezTo>
                    <a:pt x="0" y="19"/>
                    <a:pt x="0" y="11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130" y="0"/>
                  </a:moveTo>
                  <a:cubicBezTo>
                    <a:pt x="135" y="0"/>
                    <a:pt x="138" y="4"/>
                    <a:pt x="138" y="8"/>
                  </a:cubicBezTo>
                  <a:cubicBezTo>
                    <a:pt x="138" y="11"/>
                    <a:pt x="138" y="19"/>
                    <a:pt x="138" y="23"/>
                  </a:cubicBezTo>
                  <a:cubicBezTo>
                    <a:pt x="138" y="27"/>
                    <a:pt x="135" y="30"/>
                    <a:pt x="130" y="30"/>
                  </a:cubicBezTo>
                  <a:cubicBezTo>
                    <a:pt x="126" y="30"/>
                    <a:pt x="123" y="27"/>
                    <a:pt x="123" y="23"/>
                  </a:cubicBezTo>
                  <a:cubicBezTo>
                    <a:pt x="123" y="19"/>
                    <a:pt x="123" y="11"/>
                    <a:pt x="123" y="8"/>
                  </a:cubicBezTo>
                  <a:cubicBezTo>
                    <a:pt x="123" y="4"/>
                    <a:pt x="126" y="0"/>
                    <a:pt x="130" y="0"/>
                  </a:cubicBezTo>
                  <a:close/>
                </a:path>
              </a:pathLst>
            </a:custGeom>
            <a:solidFill>
              <a:srgbClr val="2187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13">
              <a:extLst>
                <a:ext uri="{FF2B5EF4-FFF2-40B4-BE49-F238E27FC236}">
                  <a16:creationId xmlns:a16="http://schemas.microsoft.com/office/drawing/2014/main" id="{BCEAB881-C8BC-40AE-6436-6F7350C9D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8914" y="5341841"/>
              <a:ext cx="140642" cy="55690"/>
            </a:xfrm>
            <a:custGeom>
              <a:avLst/>
              <a:gdLst>
                <a:gd name="T0" fmla="*/ 1 w 63"/>
                <a:gd name="T1" fmla="*/ 5 h 25"/>
                <a:gd name="T2" fmla="*/ 5 w 63"/>
                <a:gd name="T3" fmla="*/ 4 h 25"/>
                <a:gd name="T4" fmla="*/ 31 w 63"/>
                <a:gd name="T5" fmla="*/ 18 h 25"/>
                <a:gd name="T6" fmla="*/ 57 w 63"/>
                <a:gd name="T7" fmla="*/ 4 h 25"/>
                <a:gd name="T8" fmla="*/ 61 w 63"/>
                <a:gd name="T9" fmla="*/ 5 h 25"/>
                <a:gd name="T10" fmla="*/ 31 w 63"/>
                <a:gd name="T11" fmla="*/ 25 h 25"/>
                <a:gd name="T12" fmla="*/ 1 w 63"/>
                <a:gd name="T13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25">
                  <a:moveTo>
                    <a:pt x="1" y="5"/>
                  </a:moveTo>
                  <a:cubicBezTo>
                    <a:pt x="0" y="2"/>
                    <a:pt x="4" y="0"/>
                    <a:pt x="5" y="4"/>
                  </a:cubicBezTo>
                  <a:cubicBezTo>
                    <a:pt x="5" y="4"/>
                    <a:pt x="10" y="18"/>
                    <a:pt x="31" y="18"/>
                  </a:cubicBezTo>
                  <a:cubicBezTo>
                    <a:pt x="52" y="18"/>
                    <a:pt x="57" y="4"/>
                    <a:pt x="57" y="4"/>
                  </a:cubicBezTo>
                  <a:cubicBezTo>
                    <a:pt x="58" y="0"/>
                    <a:pt x="63" y="2"/>
                    <a:pt x="61" y="5"/>
                  </a:cubicBezTo>
                  <a:cubicBezTo>
                    <a:pt x="61" y="5"/>
                    <a:pt x="56" y="25"/>
                    <a:pt x="31" y="25"/>
                  </a:cubicBezTo>
                  <a:cubicBezTo>
                    <a:pt x="6" y="25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F6A2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14">
              <a:extLst>
                <a:ext uri="{FF2B5EF4-FFF2-40B4-BE49-F238E27FC236}">
                  <a16:creationId xmlns:a16="http://schemas.microsoft.com/office/drawing/2014/main" id="{2CEF3F60-C252-4C69-1CBB-82A1BBF6A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8175" y="5292758"/>
              <a:ext cx="80232" cy="26429"/>
            </a:xfrm>
            <a:custGeom>
              <a:avLst/>
              <a:gdLst>
                <a:gd name="T0" fmla="*/ 0 w 36"/>
                <a:gd name="T1" fmla="*/ 4 h 12"/>
                <a:gd name="T2" fmla="*/ 18 w 36"/>
                <a:gd name="T3" fmla="*/ 12 h 12"/>
                <a:gd name="T4" fmla="*/ 36 w 36"/>
                <a:gd name="T5" fmla="*/ 4 h 12"/>
                <a:gd name="T6" fmla="*/ 18 w 36"/>
                <a:gd name="T7" fmla="*/ 0 h 12"/>
                <a:gd name="T8" fmla="*/ 0 w 36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2">
                  <a:moveTo>
                    <a:pt x="0" y="4"/>
                  </a:moveTo>
                  <a:cubicBezTo>
                    <a:pt x="0" y="4"/>
                    <a:pt x="8" y="10"/>
                    <a:pt x="18" y="12"/>
                  </a:cubicBezTo>
                  <a:cubicBezTo>
                    <a:pt x="28" y="10"/>
                    <a:pt x="36" y="4"/>
                    <a:pt x="36" y="4"/>
                  </a:cubicBezTo>
                  <a:cubicBezTo>
                    <a:pt x="26" y="1"/>
                    <a:pt x="18" y="0"/>
                    <a:pt x="18" y="0"/>
                  </a:cubicBezTo>
                  <a:cubicBezTo>
                    <a:pt x="18" y="0"/>
                    <a:pt x="10" y="1"/>
                    <a:pt x="0" y="4"/>
                  </a:cubicBezTo>
                  <a:close/>
                </a:path>
              </a:pathLst>
            </a:custGeom>
            <a:solidFill>
              <a:srgbClr val="D8A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15">
              <a:extLst>
                <a:ext uri="{FF2B5EF4-FFF2-40B4-BE49-F238E27FC236}">
                  <a16:creationId xmlns:a16="http://schemas.microsoft.com/office/drawing/2014/main" id="{C4A12EAD-5A6C-A941-76F5-32B2E3AB9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3882" y="5438119"/>
              <a:ext cx="243528" cy="209547"/>
            </a:xfrm>
            <a:custGeom>
              <a:avLst/>
              <a:gdLst>
                <a:gd name="T0" fmla="*/ 91 w 109"/>
                <a:gd name="T1" fmla="*/ 59 h 94"/>
                <a:gd name="T2" fmla="*/ 109 w 109"/>
                <a:gd name="T3" fmla="*/ 77 h 94"/>
                <a:gd name="T4" fmla="*/ 91 w 109"/>
                <a:gd name="T5" fmla="*/ 94 h 94"/>
                <a:gd name="T6" fmla="*/ 48 w 109"/>
                <a:gd name="T7" fmla="*/ 94 h 94"/>
                <a:gd name="T8" fmla="*/ 14 w 109"/>
                <a:gd name="T9" fmla="*/ 81 h 94"/>
                <a:gd name="T10" fmla="*/ 0 w 109"/>
                <a:gd name="T11" fmla="*/ 47 h 94"/>
                <a:gd name="T12" fmla="*/ 14 w 109"/>
                <a:gd name="T13" fmla="*/ 14 h 94"/>
                <a:gd name="T14" fmla="*/ 48 w 109"/>
                <a:gd name="T15" fmla="*/ 0 h 94"/>
                <a:gd name="T16" fmla="*/ 77 w 109"/>
                <a:gd name="T17" fmla="*/ 0 h 94"/>
                <a:gd name="T18" fmla="*/ 77 w 109"/>
                <a:gd name="T19" fmla="*/ 35 h 94"/>
                <a:gd name="T20" fmla="*/ 48 w 109"/>
                <a:gd name="T21" fmla="*/ 35 h 94"/>
                <a:gd name="T22" fmla="*/ 40 w 109"/>
                <a:gd name="T23" fmla="*/ 39 h 94"/>
                <a:gd name="T24" fmla="*/ 36 w 109"/>
                <a:gd name="T25" fmla="*/ 47 h 94"/>
                <a:gd name="T26" fmla="*/ 40 w 109"/>
                <a:gd name="T27" fmla="*/ 55 h 94"/>
                <a:gd name="T28" fmla="*/ 48 w 109"/>
                <a:gd name="T29" fmla="*/ 59 h 94"/>
                <a:gd name="T30" fmla="*/ 91 w 109"/>
                <a:gd name="T31" fmla="*/ 5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9" h="94">
                  <a:moveTo>
                    <a:pt x="91" y="59"/>
                  </a:moveTo>
                  <a:cubicBezTo>
                    <a:pt x="101" y="59"/>
                    <a:pt x="109" y="67"/>
                    <a:pt x="109" y="77"/>
                  </a:cubicBezTo>
                  <a:cubicBezTo>
                    <a:pt x="109" y="86"/>
                    <a:pt x="101" y="94"/>
                    <a:pt x="91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35" y="94"/>
                    <a:pt x="23" y="89"/>
                    <a:pt x="14" y="81"/>
                  </a:cubicBezTo>
                  <a:cubicBezTo>
                    <a:pt x="6" y="72"/>
                    <a:pt x="0" y="60"/>
                    <a:pt x="0" y="47"/>
                  </a:cubicBezTo>
                  <a:cubicBezTo>
                    <a:pt x="0" y="34"/>
                    <a:pt x="6" y="22"/>
                    <a:pt x="14" y="14"/>
                  </a:cubicBezTo>
                  <a:cubicBezTo>
                    <a:pt x="23" y="5"/>
                    <a:pt x="35" y="0"/>
                    <a:pt x="48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5" y="35"/>
                    <a:pt x="42" y="37"/>
                    <a:pt x="40" y="39"/>
                  </a:cubicBezTo>
                  <a:cubicBezTo>
                    <a:pt x="37" y="41"/>
                    <a:pt x="36" y="44"/>
                    <a:pt x="36" y="47"/>
                  </a:cubicBezTo>
                  <a:cubicBezTo>
                    <a:pt x="36" y="50"/>
                    <a:pt x="37" y="53"/>
                    <a:pt x="40" y="55"/>
                  </a:cubicBezTo>
                  <a:cubicBezTo>
                    <a:pt x="42" y="57"/>
                    <a:pt x="45" y="59"/>
                    <a:pt x="48" y="59"/>
                  </a:cubicBezTo>
                  <a:lnTo>
                    <a:pt x="91" y="59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Rectangle 216">
              <a:extLst>
                <a:ext uri="{FF2B5EF4-FFF2-40B4-BE49-F238E27FC236}">
                  <a16:creationId xmlns:a16="http://schemas.microsoft.com/office/drawing/2014/main" id="{465C73CE-EB1A-D79B-FFBA-139E8FFC6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029" y="5569322"/>
              <a:ext cx="40588" cy="78344"/>
            </a:xfrm>
            <a:prstGeom prst="rect">
              <a:avLst/>
            </a:prstGeom>
            <a:solidFill>
              <a:srgbClr val="F6A2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17">
              <a:extLst>
                <a:ext uri="{FF2B5EF4-FFF2-40B4-BE49-F238E27FC236}">
                  <a16:creationId xmlns:a16="http://schemas.microsoft.com/office/drawing/2014/main" id="{284B355C-20A9-2279-2BB1-9B8F456F3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6616" y="5569322"/>
              <a:ext cx="70793" cy="78344"/>
            </a:xfrm>
            <a:custGeom>
              <a:avLst/>
              <a:gdLst>
                <a:gd name="T0" fmla="*/ 0 w 32"/>
                <a:gd name="T1" fmla="*/ 0 h 35"/>
                <a:gd name="T2" fmla="*/ 0 w 32"/>
                <a:gd name="T3" fmla="*/ 35 h 35"/>
                <a:gd name="T4" fmla="*/ 14 w 32"/>
                <a:gd name="T5" fmla="*/ 35 h 35"/>
                <a:gd name="T6" fmla="*/ 32 w 32"/>
                <a:gd name="T7" fmla="*/ 18 h 35"/>
                <a:gd name="T8" fmla="*/ 14 w 32"/>
                <a:gd name="T9" fmla="*/ 0 h 35"/>
                <a:gd name="T10" fmla="*/ 0 w 32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5">
                  <a:moveTo>
                    <a:pt x="0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24" y="35"/>
                    <a:pt x="32" y="27"/>
                    <a:pt x="32" y="18"/>
                  </a:cubicBezTo>
                  <a:cubicBezTo>
                    <a:pt x="32" y="8"/>
                    <a:pt x="24" y="0"/>
                    <a:pt x="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8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Rectangle 218">
              <a:extLst>
                <a:ext uri="{FF2B5EF4-FFF2-40B4-BE49-F238E27FC236}">
                  <a16:creationId xmlns:a16="http://schemas.microsoft.com/office/drawing/2014/main" id="{C1830463-1E38-1CEB-B395-443217E98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5710" y="5410746"/>
              <a:ext cx="80232" cy="40588"/>
            </a:xfrm>
            <a:prstGeom prst="rect">
              <a:avLst/>
            </a:prstGeom>
            <a:solidFill>
              <a:srgbClr val="F6A2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19">
              <a:extLst>
                <a:ext uri="{FF2B5EF4-FFF2-40B4-BE49-F238E27FC236}">
                  <a16:creationId xmlns:a16="http://schemas.microsoft.com/office/drawing/2014/main" id="{7DA136E4-6C24-CA9F-512D-E1CEA9FC7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710" y="5304085"/>
              <a:ext cx="80232" cy="106661"/>
            </a:xfrm>
            <a:custGeom>
              <a:avLst/>
              <a:gdLst>
                <a:gd name="T0" fmla="*/ 0 w 36"/>
                <a:gd name="T1" fmla="*/ 34 h 48"/>
                <a:gd name="T2" fmla="*/ 0 w 36"/>
                <a:gd name="T3" fmla="*/ 48 h 48"/>
                <a:gd name="T4" fmla="*/ 36 w 36"/>
                <a:gd name="T5" fmla="*/ 48 h 48"/>
                <a:gd name="T6" fmla="*/ 36 w 36"/>
                <a:gd name="T7" fmla="*/ 34 h 48"/>
                <a:gd name="T8" fmla="*/ 18 w 36"/>
                <a:gd name="T9" fmla="*/ 16 h 48"/>
                <a:gd name="T10" fmla="*/ 10 w 36"/>
                <a:gd name="T11" fmla="*/ 18 h 48"/>
                <a:gd name="T12" fmla="*/ 10 w 36"/>
                <a:gd name="T13" fmla="*/ 5 h 48"/>
                <a:gd name="T14" fmla="*/ 5 w 36"/>
                <a:gd name="T15" fmla="*/ 0 h 48"/>
                <a:gd name="T16" fmla="*/ 0 w 36"/>
                <a:gd name="T17" fmla="*/ 5 h 48"/>
                <a:gd name="T18" fmla="*/ 0 w 36"/>
                <a:gd name="T19" fmla="*/ 25 h 48"/>
                <a:gd name="T20" fmla="*/ 1 w 36"/>
                <a:gd name="T21" fmla="*/ 28 h 48"/>
                <a:gd name="T22" fmla="*/ 0 w 36"/>
                <a:gd name="T23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8">
                  <a:moveTo>
                    <a:pt x="0" y="34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24"/>
                    <a:pt x="28" y="16"/>
                    <a:pt x="18" y="16"/>
                  </a:cubicBezTo>
                  <a:cubicBezTo>
                    <a:pt x="15" y="16"/>
                    <a:pt x="12" y="16"/>
                    <a:pt x="10" y="18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23"/>
                    <a:pt x="0" y="25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0" y="30"/>
                    <a:pt x="0" y="32"/>
                    <a:pt x="0" y="34"/>
                  </a:cubicBezTo>
                  <a:close/>
                </a:path>
              </a:pathLst>
            </a:custGeom>
            <a:solidFill>
              <a:srgbClr val="FFD8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20">
              <a:extLst>
                <a:ext uri="{FF2B5EF4-FFF2-40B4-BE49-F238E27FC236}">
                  <a16:creationId xmlns:a16="http://schemas.microsoft.com/office/drawing/2014/main" id="{60CEFD01-AB41-20EA-A201-3D61D6453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710" y="5371102"/>
              <a:ext cx="80232" cy="28317"/>
            </a:xfrm>
            <a:custGeom>
              <a:avLst/>
              <a:gdLst>
                <a:gd name="T0" fmla="*/ 18 w 36"/>
                <a:gd name="T1" fmla="*/ 13 h 13"/>
                <a:gd name="T2" fmla="*/ 26 w 36"/>
                <a:gd name="T3" fmla="*/ 13 h 13"/>
                <a:gd name="T4" fmla="*/ 36 w 36"/>
                <a:gd name="T5" fmla="*/ 4 h 13"/>
                <a:gd name="T6" fmla="*/ 36 w 36"/>
                <a:gd name="T7" fmla="*/ 1 h 13"/>
                <a:gd name="T8" fmla="*/ 36 w 36"/>
                <a:gd name="T9" fmla="*/ 0 h 13"/>
                <a:gd name="T10" fmla="*/ 26 w 36"/>
                <a:gd name="T11" fmla="*/ 9 h 13"/>
                <a:gd name="T12" fmla="*/ 18 w 36"/>
                <a:gd name="T13" fmla="*/ 9 h 13"/>
                <a:gd name="T14" fmla="*/ 8 w 36"/>
                <a:gd name="T15" fmla="*/ 0 h 13"/>
                <a:gd name="T16" fmla="*/ 8 w 36"/>
                <a:gd name="T17" fmla="*/ 1 h 13"/>
                <a:gd name="T18" fmla="*/ 8 w 36"/>
                <a:gd name="T19" fmla="*/ 4 h 13"/>
                <a:gd name="T20" fmla="*/ 8 w 36"/>
                <a:gd name="T21" fmla="*/ 4 h 13"/>
                <a:gd name="T22" fmla="*/ 3 w 36"/>
                <a:gd name="T23" fmla="*/ 7 h 13"/>
                <a:gd name="T24" fmla="*/ 0 w 36"/>
                <a:gd name="T25" fmla="*/ 7 h 13"/>
                <a:gd name="T26" fmla="*/ 0 w 36"/>
                <a:gd name="T27" fmla="*/ 10 h 13"/>
                <a:gd name="T28" fmla="*/ 3 w 36"/>
                <a:gd name="T29" fmla="*/ 10 h 13"/>
                <a:gd name="T30" fmla="*/ 9 w 36"/>
                <a:gd name="T31" fmla="*/ 6 h 13"/>
                <a:gd name="T32" fmla="*/ 9 w 36"/>
                <a:gd name="T33" fmla="*/ 6 h 13"/>
                <a:gd name="T34" fmla="*/ 18 w 36"/>
                <a:gd name="T3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13">
                  <a:moveTo>
                    <a:pt x="18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31" y="13"/>
                    <a:pt x="36" y="9"/>
                    <a:pt x="36" y="4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ubicBezTo>
                    <a:pt x="35" y="5"/>
                    <a:pt x="31" y="9"/>
                    <a:pt x="2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3" y="9"/>
                    <a:pt x="9" y="5"/>
                    <a:pt x="8" y="0"/>
                  </a:cubicBezTo>
                  <a:cubicBezTo>
                    <a:pt x="8" y="0"/>
                    <a:pt x="8" y="1"/>
                    <a:pt x="8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5"/>
                    <a:pt x="5" y="7"/>
                    <a:pt x="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6" y="10"/>
                    <a:pt x="8" y="8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10"/>
                    <a:pt x="13" y="13"/>
                    <a:pt x="18" y="13"/>
                  </a:cubicBezTo>
                  <a:close/>
                </a:path>
              </a:pathLst>
            </a:custGeom>
            <a:solidFill>
              <a:srgbClr val="D8A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21">
              <a:extLst>
                <a:ext uri="{FF2B5EF4-FFF2-40B4-BE49-F238E27FC236}">
                  <a16:creationId xmlns:a16="http://schemas.microsoft.com/office/drawing/2014/main" id="{796B1F9D-4D80-746C-0311-8BE62852B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0608" y="5359775"/>
              <a:ext cx="34924" cy="26429"/>
            </a:xfrm>
            <a:custGeom>
              <a:avLst/>
              <a:gdLst>
                <a:gd name="T0" fmla="*/ 6 w 16"/>
                <a:gd name="T1" fmla="*/ 12 h 12"/>
                <a:gd name="T2" fmla="*/ 10 w 16"/>
                <a:gd name="T3" fmla="*/ 12 h 12"/>
                <a:gd name="T4" fmla="*/ 16 w 16"/>
                <a:gd name="T5" fmla="*/ 6 h 12"/>
                <a:gd name="T6" fmla="*/ 10 w 16"/>
                <a:gd name="T7" fmla="*/ 0 h 12"/>
                <a:gd name="T8" fmla="*/ 6 w 16"/>
                <a:gd name="T9" fmla="*/ 0 h 12"/>
                <a:gd name="T10" fmla="*/ 0 w 16"/>
                <a:gd name="T11" fmla="*/ 6 h 12"/>
                <a:gd name="T12" fmla="*/ 6 w 1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2">
                  <a:moveTo>
                    <a:pt x="6" y="12"/>
                  </a:moveTo>
                  <a:cubicBezTo>
                    <a:pt x="8" y="12"/>
                    <a:pt x="8" y="12"/>
                    <a:pt x="10" y="12"/>
                  </a:cubicBezTo>
                  <a:cubicBezTo>
                    <a:pt x="14" y="12"/>
                    <a:pt x="16" y="9"/>
                    <a:pt x="16" y="6"/>
                  </a:cubicBezTo>
                  <a:cubicBezTo>
                    <a:pt x="16" y="3"/>
                    <a:pt x="14" y="0"/>
                    <a:pt x="10" y="0"/>
                  </a:cubicBezTo>
                  <a:cubicBezTo>
                    <a:pt x="8" y="0"/>
                    <a:pt x="8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lose/>
                </a:path>
              </a:pathLst>
            </a:custGeom>
            <a:solidFill>
              <a:srgbClr val="FFD8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222">
              <a:extLst>
                <a:ext uri="{FF2B5EF4-FFF2-40B4-BE49-F238E27FC236}">
                  <a16:creationId xmlns:a16="http://schemas.microsoft.com/office/drawing/2014/main" id="{8CAF7F9B-D804-5B4B-080C-736C0E63F4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3499" y="5163443"/>
              <a:ext cx="629585" cy="100054"/>
            </a:xfrm>
            <a:custGeom>
              <a:avLst/>
              <a:gdLst>
                <a:gd name="T0" fmla="*/ 18 w 282"/>
                <a:gd name="T1" fmla="*/ 0 h 45"/>
                <a:gd name="T2" fmla="*/ 0 w 282"/>
                <a:gd name="T3" fmla="*/ 22 h 45"/>
                <a:gd name="T4" fmla="*/ 18 w 282"/>
                <a:gd name="T5" fmla="*/ 45 h 45"/>
                <a:gd name="T6" fmla="*/ 24 w 282"/>
                <a:gd name="T7" fmla="*/ 45 h 45"/>
                <a:gd name="T8" fmla="*/ 24 w 282"/>
                <a:gd name="T9" fmla="*/ 0 h 45"/>
                <a:gd name="T10" fmla="*/ 18 w 282"/>
                <a:gd name="T11" fmla="*/ 0 h 45"/>
                <a:gd name="T12" fmla="*/ 264 w 282"/>
                <a:gd name="T13" fmla="*/ 0 h 45"/>
                <a:gd name="T14" fmla="*/ 282 w 282"/>
                <a:gd name="T15" fmla="*/ 22 h 45"/>
                <a:gd name="T16" fmla="*/ 264 w 282"/>
                <a:gd name="T17" fmla="*/ 45 h 45"/>
                <a:gd name="T18" fmla="*/ 258 w 282"/>
                <a:gd name="T19" fmla="*/ 45 h 45"/>
                <a:gd name="T20" fmla="*/ 258 w 282"/>
                <a:gd name="T21" fmla="*/ 0 h 45"/>
                <a:gd name="T22" fmla="*/ 264 w 282"/>
                <a:gd name="T2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2" h="45">
                  <a:moveTo>
                    <a:pt x="18" y="0"/>
                  </a:moveTo>
                  <a:cubicBezTo>
                    <a:pt x="8" y="0"/>
                    <a:pt x="0" y="10"/>
                    <a:pt x="0" y="22"/>
                  </a:cubicBezTo>
                  <a:cubicBezTo>
                    <a:pt x="0" y="34"/>
                    <a:pt x="8" y="45"/>
                    <a:pt x="18" y="4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lose/>
                  <a:moveTo>
                    <a:pt x="264" y="0"/>
                  </a:moveTo>
                  <a:cubicBezTo>
                    <a:pt x="274" y="0"/>
                    <a:pt x="282" y="10"/>
                    <a:pt x="282" y="22"/>
                  </a:cubicBezTo>
                  <a:cubicBezTo>
                    <a:pt x="282" y="34"/>
                    <a:pt x="274" y="45"/>
                    <a:pt x="264" y="45"/>
                  </a:cubicBezTo>
                  <a:cubicBezTo>
                    <a:pt x="258" y="45"/>
                    <a:pt x="258" y="45"/>
                    <a:pt x="258" y="45"/>
                  </a:cubicBezTo>
                  <a:cubicBezTo>
                    <a:pt x="258" y="0"/>
                    <a:pt x="258" y="0"/>
                    <a:pt x="258" y="0"/>
                  </a:cubicBezTo>
                  <a:lnTo>
                    <a:pt x="264" y="0"/>
                  </a:lnTo>
                  <a:close/>
                </a:path>
              </a:pathLst>
            </a:custGeom>
            <a:solidFill>
              <a:srgbClr val="FFD8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23">
              <a:extLst>
                <a:ext uri="{FF2B5EF4-FFF2-40B4-BE49-F238E27FC236}">
                  <a16:creationId xmlns:a16="http://schemas.microsoft.com/office/drawing/2014/main" id="{52036626-1381-4687-5110-1A73873BD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4696" y="4870832"/>
              <a:ext cx="307713" cy="269957"/>
            </a:xfrm>
            <a:custGeom>
              <a:avLst/>
              <a:gdLst>
                <a:gd name="T0" fmla="*/ 69 w 138"/>
                <a:gd name="T1" fmla="*/ 0 h 121"/>
                <a:gd name="T2" fmla="*/ 92 w 138"/>
                <a:gd name="T3" fmla="*/ 121 h 121"/>
                <a:gd name="T4" fmla="*/ 69 w 138"/>
                <a:gd name="T5" fmla="*/ 117 h 121"/>
                <a:gd name="T6" fmla="*/ 46 w 138"/>
                <a:gd name="T7" fmla="*/ 121 h 121"/>
                <a:gd name="T8" fmla="*/ 69 w 138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21">
                  <a:moveTo>
                    <a:pt x="69" y="0"/>
                  </a:moveTo>
                  <a:cubicBezTo>
                    <a:pt x="138" y="0"/>
                    <a:pt x="136" y="82"/>
                    <a:pt x="92" y="121"/>
                  </a:cubicBezTo>
                  <a:cubicBezTo>
                    <a:pt x="87" y="119"/>
                    <a:pt x="79" y="117"/>
                    <a:pt x="69" y="117"/>
                  </a:cubicBezTo>
                  <a:cubicBezTo>
                    <a:pt x="59" y="117"/>
                    <a:pt x="51" y="118"/>
                    <a:pt x="46" y="121"/>
                  </a:cubicBezTo>
                  <a:cubicBezTo>
                    <a:pt x="3" y="81"/>
                    <a:pt x="0" y="0"/>
                    <a:pt x="69" y="0"/>
                  </a:cubicBezTo>
                  <a:close/>
                </a:path>
              </a:pathLst>
            </a:custGeom>
            <a:solidFill>
              <a:srgbClr val="FFE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24">
              <a:extLst>
                <a:ext uri="{FF2B5EF4-FFF2-40B4-BE49-F238E27FC236}">
                  <a16:creationId xmlns:a16="http://schemas.microsoft.com/office/drawing/2014/main" id="{5AA89958-7F43-D03E-7008-F47DA20FB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965" y="5002035"/>
              <a:ext cx="83064" cy="134035"/>
            </a:xfrm>
            <a:custGeom>
              <a:avLst/>
              <a:gdLst>
                <a:gd name="T0" fmla="*/ 37 w 37"/>
                <a:gd name="T1" fmla="*/ 60 h 60"/>
                <a:gd name="T2" fmla="*/ 34 w 37"/>
                <a:gd name="T3" fmla="*/ 60 h 60"/>
                <a:gd name="T4" fmla="*/ 34 w 37"/>
                <a:gd name="T5" fmla="*/ 12 h 60"/>
                <a:gd name="T6" fmla="*/ 29 w 37"/>
                <a:gd name="T7" fmla="*/ 6 h 60"/>
                <a:gd name="T8" fmla="*/ 25 w 37"/>
                <a:gd name="T9" fmla="*/ 13 h 60"/>
                <a:gd name="T10" fmla="*/ 24 w 37"/>
                <a:gd name="T11" fmla="*/ 15 h 60"/>
                <a:gd name="T12" fmla="*/ 22 w 37"/>
                <a:gd name="T13" fmla="*/ 13 h 60"/>
                <a:gd name="T14" fmla="*/ 18 w 37"/>
                <a:gd name="T15" fmla="*/ 6 h 60"/>
                <a:gd name="T16" fmla="*/ 14 w 37"/>
                <a:gd name="T17" fmla="*/ 13 h 60"/>
                <a:gd name="T18" fmla="*/ 13 w 37"/>
                <a:gd name="T19" fmla="*/ 15 h 60"/>
                <a:gd name="T20" fmla="*/ 11 w 37"/>
                <a:gd name="T21" fmla="*/ 13 h 60"/>
                <a:gd name="T22" fmla="*/ 7 w 37"/>
                <a:gd name="T23" fmla="*/ 6 h 60"/>
                <a:gd name="T24" fmla="*/ 3 w 37"/>
                <a:gd name="T25" fmla="*/ 12 h 60"/>
                <a:gd name="T26" fmla="*/ 3 w 37"/>
                <a:gd name="T27" fmla="*/ 59 h 60"/>
                <a:gd name="T28" fmla="*/ 0 w 37"/>
                <a:gd name="T29" fmla="*/ 60 h 60"/>
                <a:gd name="T30" fmla="*/ 0 w 37"/>
                <a:gd name="T31" fmla="*/ 12 h 60"/>
                <a:gd name="T32" fmla="*/ 0 w 37"/>
                <a:gd name="T33" fmla="*/ 11 h 60"/>
                <a:gd name="T34" fmla="*/ 6 w 37"/>
                <a:gd name="T35" fmla="*/ 2 h 60"/>
                <a:gd name="T36" fmla="*/ 7 w 37"/>
                <a:gd name="T37" fmla="*/ 0 h 60"/>
                <a:gd name="T38" fmla="*/ 8 w 37"/>
                <a:gd name="T39" fmla="*/ 2 h 60"/>
                <a:gd name="T40" fmla="*/ 13 w 37"/>
                <a:gd name="T41" fmla="*/ 10 h 60"/>
                <a:gd name="T42" fmla="*/ 17 w 37"/>
                <a:gd name="T43" fmla="*/ 2 h 60"/>
                <a:gd name="T44" fmla="*/ 18 w 37"/>
                <a:gd name="T45" fmla="*/ 0 h 60"/>
                <a:gd name="T46" fmla="*/ 19 w 37"/>
                <a:gd name="T47" fmla="*/ 2 h 60"/>
                <a:gd name="T48" fmla="*/ 24 w 37"/>
                <a:gd name="T49" fmla="*/ 10 h 60"/>
                <a:gd name="T50" fmla="*/ 28 w 37"/>
                <a:gd name="T51" fmla="*/ 2 h 60"/>
                <a:gd name="T52" fmla="*/ 29 w 37"/>
                <a:gd name="T53" fmla="*/ 0 h 60"/>
                <a:gd name="T54" fmla="*/ 30 w 37"/>
                <a:gd name="T55" fmla="*/ 2 h 60"/>
                <a:gd name="T56" fmla="*/ 36 w 37"/>
                <a:gd name="T57" fmla="*/ 11 h 60"/>
                <a:gd name="T58" fmla="*/ 37 w 37"/>
                <a:gd name="T59" fmla="*/ 12 h 60"/>
                <a:gd name="T60" fmla="*/ 37 w 37"/>
                <a:gd name="T6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60">
                  <a:moveTo>
                    <a:pt x="37" y="60"/>
                  </a:moveTo>
                  <a:cubicBezTo>
                    <a:pt x="36" y="60"/>
                    <a:pt x="35" y="60"/>
                    <a:pt x="34" y="60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2" y="60"/>
                    <a:pt x="1" y="60"/>
                    <a:pt x="0" y="6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2"/>
                    <a:pt x="37" y="12"/>
                    <a:pt x="37" y="12"/>
                  </a:cubicBezTo>
                  <a:lnTo>
                    <a:pt x="37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25">
              <a:extLst>
                <a:ext uri="{FF2B5EF4-FFF2-40B4-BE49-F238E27FC236}">
                  <a16:creationId xmlns:a16="http://schemas.microsoft.com/office/drawing/2014/main" id="{BAF6EDD6-D91B-213D-B152-7F94DE8B4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143" y="5132294"/>
              <a:ext cx="118932" cy="80232"/>
            </a:xfrm>
            <a:custGeom>
              <a:avLst/>
              <a:gdLst>
                <a:gd name="T0" fmla="*/ 27 w 53"/>
                <a:gd name="T1" fmla="*/ 0 h 36"/>
                <a:gd name="T2" fmla="*/ 53 w 53"/>
                <a:gd name="T3" fmla="*/ 8 h 36"/>
                <a:gd name="T4" fmla="*/ 48 w 53"/>
                <a:gd name="T5" fmla="*/ 13 h 36"/>
                <a:gd name="T6" fmla="*/ 53 w 53"/>
                <a:gd name="T7" fmla="*/ 18 h 36"/>
                <a:gd name="T8" fmla="*/ 48 w 53"/>
                <a:gd name="T9" fmla="*/ 23 h 36"/>
                <a:gd name="T10" fmla="*/ 53 w 53"/>
                <a:gd name="T11" fmla="*/ 27 h 36"/>
                <a:gd name="T12" fmla="*/ 27 w 53"/>
                <a:gd name="T13" fmla="*/ 36 h 36"/>
                <a:gd name="T14" fmla="*/ 0 w 53"/>
                <a:gd name="T15" fmla="*/ 27 h 36"/>
                <a:gd name="T16" fmla="*/ 5 w 53"/>
                <a:gd name="T17" fmla="*/ 23 h 36"/>
                <a:gd name="T18" fmla="*/ 0 w 53"/>
                <a:gd name="T19" fmla="*/ 18 h 36"/>
                <a:gd name="T20" fmla="*/ 5 w 53"/>
                <a:gd name="T21" fmla="*/ 13 h 36"/>
                <a:gd name="T22" fmla="*/ 0 w 53"/>
                <a:gd name="T23" fmla="*/ 8 h 36"/>
                <a:gd name="T24" fmla="*/ 27 w 53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36">
                  <a:moveTo>
                    <a:pt x="27" y="0"/>
                  </a:moveTo>
                  <a:cubicBezTo>
                    <a:pt x="41" y="0"/>
                    <a:pt x="53" y="4"/>
                    <a:pt x="53" y="8"/>
                  </a:cubicBezTo>
                  <a:cubicBezTo>
                    <a:pt x="53" y="10"/>
                    <a:pt x="51" y="12"/>
                    <a:pt x="48" y="13"/>
                  </a:cubicBezTo>
                  <a:cubicBezTo>
                    <a:pt x="51" y="14"/>
                    <a:pt x="53" y="16"/>
                    <a:pt x="53" y="18"/>
                  </a:cubicBezTo>
                  <a:cubicBezTo>
                    <a:pt x="53" y="20"/>
                    <a:pt x="51" y="21"/>
                    <a:pt x="48" y="23"/>
                  </a:cubicBezTo>
                  <a:cubicBezTo>
                    <a:pt x="51" y="24"/>
                    <a:pt x="53" y="26"/>
                    <a:pt x="53" y="27"/>
                  </a:cubicBezTo>
                  <a:cubicBezTo>
                    <a:pt x="53" y="32"/>
                    <a:pt x="41" y="36"/>
                    <a:pt x="27" y="36"/>
                  </a:cubicBezTo>
                  <a:cubicBezTo>
                    <a:pt x="12" y="36"/>
                    <a:pt x="0" y="32"/>
                    <a:pt x="0" y="27"/>
                  </a:cubicBezTo>
                  <a:cubicBezTo>
                    <a:pt x="0" y="26"/>
                    <a:pt x="2" y="24"/>
                    <a:pt x="5" y="23"/>
                  </a:cubicBezTo>
                  <a:cubicBezTo>
                    <a:pt x="2" y="21"/>
                    <a:pt x="0" y="20"/>
                    <a:pt x="0" y="18"/>
                  </a:cubicBezTo>
                  <a:cubicBezTo>
                    <a:pt x="0" y="16"/>
                    <a:pt x="2" y="14"/>
                    <a:pt x="5" y="13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12" y="0"/>
                    <a:pt x="27" y="0"/>
                  </a:cubicBezTo>
                  <a:close/>
                </a:path>
              </a:pathLst>
            </a:custGeom>
            <a:solidFill>
              <a:srgbClr val="959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26">
              <a:extLst>
                <a:ext uri="{FF2B5EF4-FFF2-40B4-BE49-F238E27FC236}">
                  <a16:creationId xmlns:a16="http://schemas.microsoft.com/office/drawing/2014/main" id="{3185EDAB-2B79-106E-932E-C0192F530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685" y="5207806"/>
              <a:ext cx="69849" cy="29261"/>
            </a:xfrm>
            <a:custGeom>
              <a:avLst/>
              <a:gdLst>
                <a:gd name="T0" fmla="*/ 31 w 31"/>
                <a:gd name="T1" fmla="*/ 0 h 13"/>
                <a:gd name="T2" fmla="*/ 31 w 31"/>
                <a:gd name="T3" fmla="*/ 1 h 13"/>
                <a:gd name="T4" fmla="*/ 16 w 31"/>
                <a:gd name="T5" fmla="*/ 13 h 13"/>
                <a:gd name="T6" fmla="*/ 0 w 31"/>
                <a:gd name="T7" fmla="*/ 1 h 13"/>
                <a:gd name="T8" fmla="*/ 0 w 31"/>
                <a:gd name="T9" fmla="*/ 0 h 13"/>
                <a:gd name="T10" fmla="*/ 16 w 31"/>
                <a:gd name="T11" fmla="*/ 2 h 13"/>
                <a:gd name="T12" fmla="*/ 31 w 31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3">
                  <a:moveTo>
                    <a:pt x="31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7"/>
                    <a:pt x="24" y="13"/>
                    <a:pt x="16" y="13"/>
                  </a:cubicBezTo>
                  <a:cubicBezTo>
                    <a:pt x="7" y="13"/>
                    <a:pt x="0" y="7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4" y="1"/>
                    <a:pt x="10" y="2"/>
                    <a:pt x="16" y="2"/>
                  </a:cubicBezTo>
                  <a:cubicBezTo>
                    <a:pt x="22" y="2"/>
                    <a:pt x="27" y="1"/>
                    <a:pt x="31" y="0"/>
                  </a:cubicBezTo>
                  <a:close/>
                </a:path>
              </a:pathLst>
            </a:custGeom>
            <a:solidFill>
              <a:srgbClr val="1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Box 26">
            <a:extLst>
              <a:ext uri="{FF2B5EF4-FFF2-40B4-BE49-F238E27FC236}">
                <a16:creationId xmlns:a16="http://schemas.microsoft.com/office/drawing/2014/main" id="{97CA7249-0320-4599-4E0E-1495C2A36291}"/>
              </a:ext>
            </a:extLst>
          </p:cNvPr>
          <p:cNvSpPr txBox="1"/>
          <p:nvPr/>
        </p:nvSpPr>
        <p:spPr>
          <a:xfrm>
            <a:off x="17259357" y="9463095"/>
            <a:ext cx="152286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grpSp>
        <p:nvGrpSpPr>
          <p:cNvPr id="53" name="Group 17">
            <a:extLst>
              <a:ext uri="{FF2B5EF4-FFF2-40B4-BE49-F238E27FC236}">
                <a16:creationId xmlns:a16="http://schemas.microsoft.com/office/drawing/2014/main" id="{CB832063-8D27-D6BD-35DC-C0420366F062}"/>
              </a:ext>
            </a:extLst>
          </p:cNvPr>
          <p:cNvGrpSpPr/>
          <p:nvPr/>
        </p:nvGrpSpPr>
        <p:grpSpPr>
          <a:xfrm>
            <a:off x="1124956" y="2136575"/>
            <a:ext cx="8019044" cy="1647151"/>
            <a:chOff x="-15225" y="-9525"/>
            <a:chExt cx="12816502" cy="2196201"/>
          </a:xfrm>
        </p:grpSpPr>
        <p:sp>
          <p:nvSpPr>
            <p:cNvPr id="54" name="TextBox 18">
              <a:extLst>
                <a:ext uri="{FF2B5EF4-FFF2-40B4-BE49-F238E27FC236}">
                  <a16:creationId xmlns:a16="http://schemas.microsoft.com/office/drawing/2014/main" id="{2893B9D0-1039-FCED-315D-D42EEEA2A0F4}"/>
                </a:ext>
              </a:extLst>
            </p:cNvPr>
            <p:cNvSpPr txBox="1"/>
            <p:nvPr/>
          </p:nvSpPr>
          <p:spPr>
            <a:xfrm>
              <a:off x="0" y="-9525"/>
              <a:ext cx="12250186" cy="6631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rgbClr val="800000"/>
                  </a:solidFill>
                  <a:latin typeface="Arial" panose="020B0604020202020204" pitchFamily="34" charset="0"/>
                  <a:ea typeface="Faustina Semi-Bold"/>
                  <a:cs typeface="Arial" panose="020B0604020202020204" pitchFamily="34" charset="0"/>
                  <a:sym typeface="Faustina Semi-Bold"/>
                </a:rPr>
                <a:t>Phase 1: Pilot Program Near Transit</a:t>
              </a:r>
            </a:p>
          </p:txBody>
        </p:sp>
        <p:sp>
          <p:nvSpPr>
            <p:cNvPr id="55" name="TextBox 19">
              <a:extLst>
                <a:ext uri="{FF2B5EF4-FFF2-40B4-BE49-F238E27FC236}">
                  <a16:creationId xmlns:a16="http://schemas.microsoft.com/office/drawing/2014/main" id="{56A2CE37-C9A3-06C0-7009-C70993E06905}"/>
                </a:ext>
              </a:extLst>
            </p:cNvPr>
            <p:cNvSpPr txBox="1"/>
            <p:nvPr/>
          </p:nvSpPr>
          <p:spPr>
            <a:xfrm>
              <a:off x="-15225" y="709348"/>
              <a:ext cx="12816502" cy="14773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Upzone 41,000 single-family parcels near urban assets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Density bonuses and reduced parking minimums for affordability</a:t>
              </a:r>
            </a:p>
          </p:txBody>
        </p:sp>
      </p:grpSp>
      <p:grpSp>
        <p:nvGrpSpPr>
          <p:cNvPr id="56" name="Group 20">
            <a:extLst>
              <a:ext uri="{FF2B5EF4-FFF2-40B4-BE49-F238E27FC236}">
                <a16:creationId xmlns:a16="http://schemas.microsoft.com/office/drawing/2014/main" id="{8E27F4CC-9CDA-26F6-6654-462433E1503A}"/>
              </a:ext>
            </a:extLst>
          </p:cNvPr>
          <p:cNvGrpSpPr/>
          <p:nvPr/>
        </p:nvGrpSpPr>
        <p:grpSpPr>
          <a:xfrm>
            <a:off x="1134482" y="4076700"/>
            <a:ext cx="7209407" cy="1371600"/>
            <a:chOff x="-2" y="149095"/>
            <a:chExt cx="11522492" cy="1828800"/>
          </a:xfrm>
        </p:grpSpPr>
        <p:sp>
          <p:nvSpPr>
            <p:cNvPr id="57" name="TextBox 21">
              <a:extLst>
                <a:ext uri="{FF2B5EF4-FFF2-40B4-BE49-F238E27FC236}">
                  <a16:creationId xmlns:a16="http://schemas.microsoft.com/office/drawing/2014/main" id="{5DD4E724-47FD-30A0-0401-9379136466A2}"/>
                </a:ext>
              </a:extLst>
            </p:cNvPr>
            <p:cNvSpPr txBox="1"/>
            <p:nvPr/>
          </p:nvSpPr>
          <p:spPr>
            <a:xfrm>
              <a:off x="-2" y="149095"/>
              <a:ext cx="10820400" cy="678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b="1" i="0" dirty="0">
                  <a:solidFill>
                    <a:srgbClr val="8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Phase 2: Neighborhood opt-in</a:t>
              </a:r>
              <a:endParaRPr lang="en-US" sz="3200" b="1" dirty="0">
                <a:solidFill>
                  <a:srgbClr val="800000"/>
                </a:solidFill>
                <a:latin typeface="Arial" panose="020B0604020202020204" pitchFamily="34" charset="0"/>
                <a:ea typeface="Faustina Semi-Bold"/>
                <a:cs typeface="Arial" panose="020B0604020202020204" pitchFamily="34" charset="0"/>
                <a:sym typeface="Faustina Semi-Bold"/>
              </a:endParaRPr>
            </a:p>
          </p:txBody>
        </p:sp>
        <p:sp>
          <p:nvSpPr>
            <p:cNvPr id="58" name="TextBox 22">
              <a:extLst>
                <a:ext uri="{FF2B5EF4-FFF2-40B4-BE49-F238E27FC236}">
                  <a16:creationId xmlns:a16="http://schemas.microsoft.com/office/drawing/2014/main" id="{617B6E70-09FE-BBF2-895E-3D20433CBBAC}"/>
                </a:ext>
              </a:extLst>
            </p:cNvPr>
            <p:cNvSpPr txBox="1"/>
            <p:nvPr/>
          </p:nvSpPr>
          <p:spPr>
            <a:xfrm>
              <a:off x="0" y="867163"/>
              <a:ext cx="11522490" cy="11107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Faustina"/>
                  <a:cs typeface="Arial" panose="020B0604020202020204" pitchFamily="34" charset="0"/>
                  <a:sym typeface="Faustina"/>
                </a:rPr>
                <a:t>Neighborhoods and wards can voluntarily adopt zoning overlays</a:t>
              </a:r>
            </a:p>
          </p:txBody>
        </p:sp>
      </p:grpSp>
      <p:grpSp>
        <p:nvGrpSpPr>
          <p:cNvPr id="59" name="Group 27">
            <a:extLst>
              <a:ext uri="{FF2B5EF4-FFF2-40B4-BE49-F238E27FC236}">
                <a16:creationId xmlns:a16="http://schemas.microsoft.com/office/drawing/2014/main" id="{FF3843BA-52BE-90BE-7037-D40A661BBFBE}"/>
              </a:ext>
            </a:extLst>
          </p:cNvPr>
          <p:cNvGrpSpPr/>
          <p:nvPr/>
        </p:nvGrpSpPr>
        <p:grpSpPr>
          <a:xfrm>
            <a:off x="1124956" y="5753100"/>
            <a:ext cx="6779646" cy="1343882"/>
            <a:chOff x="-2" y="212246"/>
            <a:chExt cx="10835624" cy="1791841"/>
          </a:xfrm>
        </p:grpSpPr>
        <p:sp>
          <p:nvSpPr>
            <p:cNvPr id="60" name="TextBox 28">
              <a:extLst>
                <a:ext uri="{FF2B5EF4-FFF2-40B4-BE49-F238E27FC236}">
                  <a16:creationId xmlns:a16="http://schemas.microsoft.com/office/drawing/2014/main" id="{F421F459-B89C-C3BA-A59F-F0EC92604AE6}"/>
                </a:ext>
              </a:extLst>
            </p:cNvPr>
            <p:cNvSpPr txBox="1"/>
            <p:nvPr/>
          </p:nvSpPr>
          <p:spPr>
            <a:xfrm>
              <a:off x="-2" y="212246"/>
              <a:ext cx="10820400" cy="663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rgbClr val="800000"/>
                  </a:solidFill>
                  <a:latin typeface="Arial" panose="020B0604020202020204" pitchFamily="34" charset="0"/>
                  <a:ea typeface="Faustina Semi-Bold"/>
                  <a:cs typeface="Arial" panose="020B0604020202020204" pitchFamily="34" charset="0"/>
                  <a:sym typeface="Faustina Semi-Bold"/>
                </a:rPr>
                <a:t>Phase 3: Citywide Expansion</a:t>
              </a:r>
            </a:p>
          </p:txBody>
        </p:sp>
        <p:sp>
          <p:nvSpPr>
            <p:cNvPr id="61" name="TextBox 29">
              <a:extLst>
                <a:ext uri="{FF2B5EF4-FFF2-40B4-BE49-F238E27FC236}">
                  <a16:creationId xmlns:a16="http://schemas.microsoft.com/office/drawing/2014/main" id="{948727A3-431A-03C7-7BC7-FFC0BFD318CA}"/>
                </a:ext>
              </a:extLst>
            </p:cNvPr>
            <p:cNvSpPr txBox="1"/>
            <p:nvPr/>
          </p:nvSpPr>
          <p:spPr>
            <a:xfrm>
              <a:off x="0" y="893356"/>
              <a:ext cx="10835622" cy="11107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Consider adopting triplex zoning citywide as a baseline</a:t>
              </a:r>
              <a:endParaRPr lang="en-US" sz="2400" dirty="0">
                <a:solidFill>
                  <a:srgbClr val="000000"/>
                </a:solidFill>
                <a:latin typeface="Arial" panose="020B0604020202020204" pitchFamily="34" charset="0"/>
                <a:ea typeface="Faustina"/>
                <a:cs typeface="Arial" panose="020B0604020202020204" pitchFamily="34" charset="0"/>
                <a:sym typeface="Faustina"/>
              </a:endParaRPr>
            </a:p>
          </p:txBody>
        </p:sp>
      </p:grpSp>
      <p:sp>
        <p:nvSpPr>
          <p:cNvPr id="62" name="Freeform 23">
            <a:extLst>
              <a:ext uri="{FF2B5EF4-FFF2-40B4-BE49-F238E27FC236}">
                <a16:creationId xmlns:a16="http://schemas.microsoft.com/office/drawing/2014/main" id="{F410CE63-F3F1-688D-5F57-F5420BAE654E}"/>
              </a:ext>
            </a:extLst>
          </p:cNvPr>
          <p:cNvSpPr/>
          <p:nvPr/>
        </p:nvSpPr>
        <p:spPr>
          <a:xfrm>
            <a:off x="0" y="7445229"/>
            <a:ext cx="6398950" cy="2841773"/>
          </a:xfrm>
          <a:custGeom>
            <a:avLst/>
            <a:gdLst/>
            <a:ahLst/>
            <a:cxnLst/>
            <a:rect l="l" t="t" r="r" b="b"/>
            <a:pathLst>
              <a:path w="2105405" h="782696">
                <a:moveTo>
                  <a:pt x="49392" y="0"/>
                </a:moveTo>
                <a:lnTo>
                  <a:pt x="2056013" y="0"/>
                </a:lnTo>
                <a:cubicBezTo>
                  <a:pt x="2069112" y="0"/>
                  <a:pt x="2081675" y="5204"/>
                  <a:pt x="2090938" y="14467"/>
                </a:cubicBezTo>
                <a:cubicBezTo>
                  <a:pt x="2100201" y="23729"/>
                  <a:pt x="2105405" y="36292"/>
                  <a:pt x="2105405" y="49392"/>
                </a:cubicBezTo>
                <a:lnTo>
                  <a:pt x="2105405" y="733304"/>
                </a:lnTo>
                <a:cubicBezTo>
                  <a:pt x="2105405" y="760583"/>
                  <a:pt x="2083291" y="782696"/>
                  <a:pt x="2056013" y="782696"/>
                </a:cubicBezTo>
                <a:lnTo>
                  <a:pt x="49392" y="782696"/>
                </a:lnTo>
                <a:cubicBezTo>
                  <a:pt x="36292" y="782696"/>
                  <a:pt x="23729" y="777493"/>
                  <a:pt x="14467" y="768230"/>
                </a:cubicBezTo>
                <a:cubicBezTo>
                  <a:pt x="5204" y="758967"/>
                  <a:pt x="0" y="746404"/>
                  <a:pt x="0" y="733304"/>
                </a:cubicBezTo>
                <a:lnTo>
                  <a:pt x="0" y="49392"/>
                </a:lnTo>
                <a:cubicBezTo>
                  <a:pt x="0" y="22114"/>
                  <a:pt x="22114" y="0"/>
                  <a:pt x="49392" y="0"/>
                </a:cubicBezTo>
                <a:close/>
              </a:path>
            </a:pathLst>
          </a:custGeom>
          <a:solidFill>
            <a:srgbClr val="F6C5AF"/>
          </a:solidFill>
        </p:spPr>
        <p:txBody>
          <a:bodyPr anchor="t"/>
          <a:lstStyle/>
          <a:p>
            <a:pPr algn="ctr">
              <a:lnSpc>
                <a:spcPts val="4200"/>
              </a:lnSpc>
            </a:pPr>
            <a:endParaRPr lang="en-US" sz="2800" b="1" dirty="0">
              <a:solidFill>
                <a:srgbClr val="211F60"/>
              </a:solidFill>
              <a:latin typeface="Arial" panose="020B0604020202020204" pitchFamily="34" charset="0"/>
              <a:ea typeface="Faustina Semi-Bold"/>
              <a:cs typeface="Arial" panose="020B0604020202020204" pitchFamily="34" charset="0"/>
              <a:sym typeface="Faustina Semi-Bold"/>
            </a:endParaRPr>
          </a:p>
          <a:p>
            <a:pPr algn="ctr">
              <a:lnSpc>
                <a:spcPts val="4200"/>
              </a:lnSpc>
            </a:pPr>
            <a:r>
              <a:rPr lang="en-US" sz="2800" b="1" dirty="0">
                <a:solidFill>
                  <a:srgbClr val="211F60"/>
                </a:solidFill>
                <a:latin typeface="Arial" panose="020B0604020202020204" pitchFamily="34" charset="0"/>
                <a:ea typeface="Faustina Semi-Bold"/>
                <a:cs typeface="Arial" panose="020B0604020202020204" pitchFamily="34" charset="0"/>
                <a:sym typeface="Faustina Semi-Bold"/>
              </a:rPr>
              <a:t>Transit-Oriented Development: 37,000+ affordable new homes</a:t>
            </a:r>
          </a:p>
          <a:p>
            <a:pPr algn="ctr">
              <a:lnSpc>
                <a:spcPts val="4200"/>
              </a:lnSpc>
            </a:pPr>
            <a:r>
              <a:rPr lang="en-US" sz="2800" b="1" dirty="0">
                <a:solidFill>
                  <a:srgbClr val="211F60"/>
                </a:solidFill>
                <a:latin typeface="Arial" panose="020B0604020202020204" pitchFamily="34" charset="0"/>
                <a:ea typeface="Faustina Semi-Bold"/>
                <a:cs typeface="Arial" panose="020B0604020202020204" pitchFamily="34" charset="0"/>
                <a:sym typeface="Faustina Semi-Bold"/>
              </a:rPr>
              <a:t>Citywide Expansion: 80,000+ </a:t>
            </a:r>
          </a:p>
        </p:txBody>
      </p:sp>
    </p:spTree>
    <p:extLst>
      <p:ext uri="{BB962C8B-B14F-4D97-AF65-F5344CB8AC3E}">
        <p14:creationId xmlns:p14="http://schemas.microsoft.com/office/powerpoint/2010/main" val="2666238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156A7-848F-214D-607F-BB416CEA2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>
            <a:extLst>
              <a:ext uri="{FF2B5EF4-FFF2-40B4-BE49-F238E27FC236}">
                <a16:creationId xmlns:a16="http://schemas.microsoft.com/office/drawing/2014/main" id="{5AB6D8BE-B669-0B36-222F-62FAB786F726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8F3161C6-31CC-9897-F3CA-B0BE09501EC5}"/>
              </a:ext>
            </a:extLst>
          </p:cNvPr>
          <p:cNvGrpSpPr/>
          <p:nvPr/>
        </p:nvGrpSpPr>
        <p:grpSpPr>
          <a:xfrm>
            <a:off x="1028700" y="27757"/>
            <a:ext cx="16726262" cy="1998811"/>
            <a:chOff x="-67912" y="-57150"/>
            <a:chExt cx="4405271" cy="526436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7B0ACDAA-2D7B-3870-B2F4-7867E167D42F}"/>
                </a:ext>
              </a:extLst>
            </p:cNvPr>
            <p:cNvSpPr/>
            <p:nvPr/>
          </p:nvSpPr>
          <p:spPr>
            <a:xfrm>
              <a:off x="-67912" y="-36042"/>
              <a:ext cx="4337359" cy="348550"/>
            </a:xfrm>
            <a:prstGeom prst="roundRect">
              <a:avLst/>
            </a:prstGeom>
            <a:solidFill>
              <a:srgbClr val="800000"/>
            </a:solidFill>
          </p:spPr>
          <p:txBody>
            <a:bodyPr anchor="ctr"/>
            <a:lstStyle/>
            <a:p>
              <a:pPr algn="ctr">
                <a:lnSpc>
                  <a:spcPts val="6000"/>
                </a:lnSpc>
              </a:pPr>
              <a:r>
                <a:rPr lang="en-US" sz="4400" dirty="0">
                  <a:solidFill>
                    <a:srgbClr val="FBFBFA"/>
                  </a:solidFill>
                  <a:latin typeface="Faustina"/>
                  <a:ea typeface="Faustina"/>
                  <a:cs typeface="Faustina"/>
                  <a:sym typeface="Faustina"/>
                </a:rPr>
                <a:t>Equitable, Mixed-Income Housing Near Transit</a:t>
              </a:r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72908E82-B562-C753-C075-69849D925330}"/>
                </a:ext>
              </a:extLst>
            </p:cNvPr>
            <p:cNvSpPr txBox="1"/>
            <p:nvPr/>
          </p:nvSpPr>
          <p:spPr>
            <a:xfrm>
              <a:off x="0" y="-57150"/>
              <a:ext cx="4337359" cy="526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9" name="TextBox 25">
            <a:extLst>
              <a:ext uri="{FF2B5EF4-FFF2-40B4-BE49-F238E27FC236}">
                <a16:creationId xmlns:a16="http://schemas.microsoft.com/office/drawing/2014/main" id="{9C13C34A-962A-9C7F-ADD6-2B453FBD52FF}"/>
              </a:ext>
            </a:extLst>
          </p:cNvPr>
          <p:cNvSpPr txBox="1"/>
          <p:nvPr/>
        </p:nvSpPr>
        <p:spPr>
          <a:xfrm>
            <a:off x="335316" y="9885997"/>
            <a:ext cx="6403922" cy="40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/>
          </a:p>
        </p:txBody>
      </p:sp>
      <p:sp>
        <p:nvSpPr>
          <p:cNvPr id="115" name="TextBox 24">
            <a:extLst>
              <a:ext uri="{FF2B5EF4-FFF2-40B4-BE49-F238E27FC236}">
                <a16:creationId xmlns:a16="http://schemas.microsoft.com/office/drawing/2014/main" id="{DF05FF91-DB72-9544-D39A-D7C1AED47054}"/>
              </a:ext>
            </a:extLst>
          </p:cNvPr>
          <p:cNvSpPr txBox="1"/>
          <p:nvPr/>
        </p:nvSpPr>
        <p:spPr>
          <a:xfrm>
            <a:off x="0" y="8355509"/>
            <a:ext cx="7993958" cy="3188791"/>
          </a:xfrm>
          <a:prstGeom prst="rect">
            <a:avLst/>
          </a:prstGeom>
        </p:spPr>
        <p:txBody>
          <a:bodyPr lIns="50800" tIns="50800" rIns="50800" bIns="50800" rtlCol="0" anchor="b"/>
          <a:lstStyle/>
          <a:p>
            <a:pPr algn="ctr">
              <a:lnSpc>
                <a:spcPts val="3359"/>
              </a:lnSpc>
            </a:pPr>
            <a:endParaRPr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7" name="TextBox 20">
            <a:extLst>
              <a:ext uri="{FF2B5EF4-FFF2-40B4-BE49-F238E27FC236}">
                <a16:creationId xmlns:a16="http://schemas.microsoft.com/office/drawing/2014/main" id="{E83CA30B-8F3B-1CF9-CDF5-26C7533659A9}"/>
              </a:ext>
            </a:extLst>
          </p:cNvPr>
          <p:cNvSpPr txBox="1"/>
          <p:nvPr/>
        </p:nvSpPr>
        <p:spPr>
          <a:xfrm>
            <a:off x="1092589" y="1992796"/>
            <a:ext cx="3896862" cy="4616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Canva Sans"/>
                <a:cs typeface="Arial" panose="020B0604020202020204" pitchFamily="34" charset="0"/>
                <a:sym typeface="Canva Sans"/>
              </a:rPr>
              <a:t>Pricing Model</a:t>
            </a:r>
          </a:p>
        </p:txBody>
      </p:sp>
      <p:graphicFrame>
        <p:nvGraphicFramePr>
          <p:cNvPr id="148" name="Chart 147">
            <a:extLst>
              <a:ext uri="{FF2B5EF4-FFF2-40B4-BE49-F238E27FC236}">
                <a16:creationId xmlns:a16="http://schemas.microsoft.com/office/drawing/2014/main" id="{2D3A30C1-A35C-B00C-8BEF-5DA7DE51C0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9236366"/>
              </p:ext>
            </p:extLst>
          </p:nvPr>
        </p:nvGraphicFramePr>
        <p:xfrm>
          <a:off x="1066800" y="2693330"/>
          <a:ext cx="6589847" cy="5266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9" name="Freeform 5">
            <a:extLst>
              <a:ext uri="{FF2B5EF4-FFF2-40B4-BE49-F238E27FC236}">
                <a16:creationId xmlns:a16="http://schemas.microsoft.com/office/drawing/2014/main" id="{9D5D33B6-E348-2FA5-9A3C-C12A294D09BB}"/>
              </a:ext>
            </a:extLst>
          </p:cNvPr>
          <p:cNvSpPr/>
          <p:nvPr/>
        </p:nvSpPr>
        <p:spPr>
          <a:xfrm>
            <a:off x="10494475" y="6545556"/>
            <a:ext cx="5992600" cy="3101697"/>
          </a:xfrm>
          <a:custGeom>
            <a:avLst/>
            <a:gdLst/>
            <a:ahLst/>
            <a:cxnLst/>
            <a:rect l="l" t="t" r="r" b="b"/>
            <a:pathLst>
              <a:path w="5992600" h="3101697">
                <a:moveTo>
                  <a:pt x="0" y="0"/>
                </a:moveTo>
                <a:lnTo>
                  <a:pt x="5992600" y="0"/>
                </a:lnTo>
                <a:lnTo>
                  <a:pt x="5992600" y="3101697"/>
                </a:lnTo>
                <a:lnTo>
                  <a:pt x="0" y="31016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0" name="Freeform 6">
            <a:extLst>
              <a:ext uri="{FF2B5EF4-FFF2-40B4-BE49-F238E27FC236}">
                <a16:creationId xmlns:a16="http://schemas.microsoft.com/office/drawing/2014/main" id="{F8CF2D18-1178-E056-D47D-04A813E94378}"/>
              </a:ext>
            </a:extLst>
          </p:cNvPr>
          <p:cNvSpPr/>
          <p:nvPr/>
        </p:nvSpPr>
        <p:spPr>
          <a:xfrm>
            <a:off x="10080480" y="1636687"/>
            <a:ext cx="6962352" cy="4805302"/>
          </a:xfrm>
          <a:custGeom>
            <a:avLst/>
            <a:gdLst/>
            <a:ahLst/>
            <a:cxnLst/>
            <a:rect l="l" t="t" r="r" b="b"/>
            <a:pathLst>
              <a:path w="6466085" h="4434686">
                <a:moveTo>
                  <a:pt x="0" y="0"/>
                </a:moveTo>
                <a:lnTo>
                  <a:pt x="6466086" y="0"/>
                </a:lnTo>
                <a:lnTo>
                  <a:pt x="6466086" y="4434686"/>
                </a:lnTo>
                <a:lnTo>
                  <a:pt x="0" y="4434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217" b="-22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E8C861D-CB7E-BB9D-DC7D-3214A60996A5}"/>
              </a:ext>
            </a:extLst>
          </p:cNvPr>
          <p:cNvSpPr txBox="1"/>
          <p:nvPr/>
        </p:nvSpPr>
        <p:spPr>
          <a:xfrm>
            <a:off x="3010540" y="4995596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F3D0BD7-6901-A56F-83E3-FF29CC6B5783}"/>
              </a:ext>
            </a:extLst>
          </p:cNvPr>
          <p:cNvSpPr txBox="1"/>
          <p:nvPr/>
        </p:nvSpPr>
        <p:spPr>
          <a:xfrm>
            <a:off x="4421359" y="42291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49EA10-77DC-A3DE-3A30-39A469347C0C}"/>
              </a:ext>
            </a:extLst>
          </p:cNvPr>
          <p:cNvSpPr txBox="1"/>
          <p:nvPr/>
        </p:nvSpPr>
        <p:spPr>
          <a:xfrm>
            <a:off x="4652395" y="585406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30%</a:t>
            </a:r>
          </a:p>
        </p:txBody>
      </p:sp>
      <p:sp>
        <p:nvSpPr>
          <p:cNvPr id="156" name="Freeform 25">
            <a:extLst>
              <a:ext uri="{FF2B5EF4-FFF2-40B4-BE49-F238E27FC236}">
                <a16:creationId xmlns:a16="http://schemas.microsoft.com/office/drawing/2014/main" id="{D1D40BCB-AA0D-088C-EA99-1EBFF51D8288}"/>
              </a:ext>
            </a:extLst>
          </p:cNvPr>
          <p:cNvSpPr/>
          <p:nvPr/>
        </p:nvSpPr>
        <p:spPr>
          <a:xfrm>
            <a:off x="9982201" y="1511445"/>
            <a:ext cx="7235750" cy="8312851"/>
          </a:xfrm>
          <a:custGeom>
            <a:avLst/>
            <a:gdLst/>
            <a:ahLst/>
            <a:cxnLst/>
            <a:rect l="l" t="t" r="r" b="b"/>
            <a:pathLst>
              <a:path w="1939321" h="1532570">
                <a:moveTo>
                  <a:pt x="53622" y="0"/>
                </a:moveTo>
                <a:lnTo>
                  <a:pt x="1885699" y="0"/>
                </a:lnTo>
                <a:cubicBezTo>
                  <a:pt x="1899920" y="0"/>
                  <a:pt x="1913559" y="5649"/>
                  <a:pt x="1923615" y="15706"/>
                </a:cubicBezTo>
                <a:cubicBezTo>
                  <a:pt x="1933671" y="25762"/>
                  <a:pt x="1939321" y="39401"/>
                  <a:pt x="1939321" y="53622"/>
                </a:cubicBezTo>
                <a:lnTo>
                  <a:pt x="1939321" y="1478948"/>
                </a:lnTo>
                <a:cubicBezTo>
                  <a:pt x="1939321" y="1508563"/>
                  <a:pt x="1915313" y="1532570"/>
                  <a:pt x="1885699" y="1532570"/>
                </a:cubicBezTo>
                <a:lnTo>
                  <a:pt x="53622" y="1532570"/>
                </a:lnTo>
                <a:cubicBezTo>
                  <a:pt x="24007" y="1532570"/>
                  <a:pt x="0" y="1508563"/>
                  <a:pt x="0" y="1478948"/>
                </a:cubicBezTo>
                <a:lnTo>
                  <a:pt x="0" y="53622"/>
                </a:lnTo>
                <a:cubicBezTo>
                  <a:pt x="0" y="24007"/>
                  <a:pt x="24007" y="0"/>
                  <a:pt x="5362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000000"/>
            </a:solidFill>
            <a:prstDash val="lgDash"/>
            <a:rou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Freeform 23">
            <a:extLst>
              <a:ext uri="{FF2B5EF4-FFF2-40B4-BE49-F238E27FC236}">
                <a16:creationId xmlns:a16="http://schemas.microsoft.com/office/drawing/2014/main" id="{9ED8D123-E00D-BA0C-30B6-97CBDD338E90}"/>
              </a:ext>
            </a:extLst>
          </p:cNvPr>
          <p:cNvSpPr/>
          <p:nvPr/>
        </p:nvSpPr>
        <p:spPr>
          <a:xfrm>
            <a:off x="0" y="8145561"/>
            <a:ext cx="6019800" cy="2141441"/>
          </a:xfrm>
          <a:custGeom>
            <a:avLst/>
            <a:gdLst/>
            <a:ahLst/>
            <a:cxnLst/>
            <a:rect l="l" t="t" r="r" b="b"/>
            <a:pathLst>
              <a:path w="2105405" h="782696">
                <a:moveTo>
                  <a:pt x="49392" y="0"/>
                </a:moveTo>
                <a:lnTo>
                  <a:pt x="2056013" y="0"/>
                </a:lnTo>
                <a:cubicBezTo>
                  <a:pt x="2069112" y="0"/>
                  <a:pt x="2081675" y="5204"/>
                  <a:pt x="2090938" y="14467"/>
                </a:cubicBezTo>
                <a:cubicBezTo>
                  <a:pt x="2100201" y="23729"/>
                  <a:pt x="2105405" y="36292"/>
                  <a:pt x="2105405" y="49392"/>
                </a:cubicBezTo>
                <a:lnTo>
                  <a:pt x="2105405" y="733304"/>
                </a:lnTo>
                <a:cubicBezTo>
                  <a:pt x="2105405" y="760583"/>
                  <a:pt x="2083291" y="782696"/>
                  <a:pt x="2056013" y="782696"/>
                </a:cubicBezTo>
                <a:lnTo>
                  <a:pt x="49392" y="782696"/>
                </a:lnTo>
                <a:cubicBezTo>
                  <a:pt x="36292" y="782696"/>
                  <a:pt x="23729" y="777493"/>
                  <a:pt x="14467" y="768230"/>
                </a:cubicBezTo>
                <a:cubicBezTo>
                  <a:pt x="5204" y="758967"/>
                  <a:pt x="0" y="746404"/>
                  <a:pt x="0" y="733304"/>
                </a:cubicBezTo>
                <a:lnTo>
                  <a:pt x="0" y="49392"/>
                </a:lnTo>
                <a:cubicBezTo>
                  <a:pt x="0" y="22114"/>
                  <a:pt x="22114" y="0"/>
                  <a:pt x="49392" y="0"/>
                </a:cubicBezTo>
                <a:close/>
              </a:path>
            </a:pathLst>
          </a:custGeom>
          <a:solidFill>
            <a:srgbClr val="F6C5AF"/>
          </a:solidFill>
        </p:spPr>
        <p:txBody>
          <a:bodyPr anchor="t"/>
          <a:lstStyle/>
          <a:p>
            <a:pPr lvl="1">
              <a:lnSpc>
                <a:spcPts val="4200"/>
              </a:lnSpc>
            </a:pPr>
            <a:r>
              <a:rPr lang="en-US" sz="2800" b="1" dirty="0">
                <a:solidFill>
                  <a:srgbClr val="211F60"/>
                </a:solidFill>
                <a:latin typeface="Arial" panose="020B0604020202020204" pitchFamily="34" charset="0"/>
                <a:ea typeface="Faustina Semi-Bold"/>
                <a:cs typeface="Arial" panose="020B0604020202020204" pitchFamily="34" charset="0"/>
                <a:sym typeface="Faustina Semi-Bold"/>
              </a:rPr>
              <a:t>- Balances long-term </a:t>
            </a:r>
          </a:p>
          <a:p>
            <a:pPr lvl="1">
              <a:lnSpc>
                <a:spcPts val="4200"/>
              </a:lnSpc>
            </a:pPr>
            <a:r>
              <a:rPr lang="en-US" sz="2800" b="1" dirty="0">
                <a:solidFill>
                  <a:srgbClr val="211F60"/>
                </a:solidFill>
                <a:latin typeface="Arial" panose="020B0604020202020204" pitchFamily="34" charset="0"/>
                <a:ea typeface="Faustina Semi-Bold"/>
                <a:cs typeface="Arial" panose="020B0604020202020204" pitchFamily="34" charset="0"/>
                <a:sym typeface="Faustina Semi-Bold"/>
              </a:rPr>
              <a:t>affordability &amp; profitability</a:t>
            </a:r>
          </a:p>
          <a:p>
            <a:pPr lvl="1">
              <a:lnSpc>
                <a:spcPts val="4200"/>
              </a:lnSpc>
            </a:pPr>
            <a:r>
              <a:rPr lang="en-US" sz="2800" b="1" dirty="0">
                <a:solidFill>
                  <a:srgbClr val="211F60"/>
                </a:solidFill>
                <a:latin typeface="Arial" panose="020B0604020202020204" pitchFamily="34" charset="0"/>
                <a:ea typeface="Faustina Semi-Bold"/>
                <a:cs typeface="Arial" panose="020B0604020202020204" pitchFamily="34" charset="0"/>
                <a:sym typeface="Faustina Semi-Bold"/>
              </a:rPr>
              <a:t>- Builds economically diverse neighborhoods</a:t>
            </a:r>
          </a:p>
        </p:txBody>
      </p:sp>
    </p:spTree>
    <p:extLst>
      <p:ext uri="{BB962C8B-B14F-4D97-AF65-F5344CB8AC3E}">
        <p14:creationId xmlns:p14="http://schemas.microsoft.com/office/powerpoint/2010/main" val="3904758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3813" y="3493368"/>
            <a:ext cx="8426986" cy="5614190"/>
            <a:chOff x="0" y="0"/>
            <a:chExt cx="11235981" cy="748558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559" b="559"/>
            <a:stretch>
              <a:fillRect/>
            </a:stretch>
          </p:blipFill>
          <p:spPr>
            <a:xfrm>
              <a:off x="0" y="0"/>
              <a:ext cx="11235981" cy="7485587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6884346" y="8089723"/>
            <a:ext cx="2782221" cy="1959193"/>
          </a:xfrm>
          <a:custGeom>
            <a:avLst/>
            <a:gdLst/>
            <a:ahLst/>
            <a:cxnLst/>
            <a:rect l="l" t="t" r="r" b="b"/>
            <a:pathLst>
              <a:path w="3072455" h="2371305">
                <a:moveTo>
                  <a:pt x="0" y="0"/>
                </a:moveTo>
                <a:lnTo>
                  <a:pt x="3072454" y="0"/>
                </a:lnTo>
                <a:lnTo>
                  <a:pt x="3072454" y="2371305"/>
                </a:lnTo>
                <a:lnTo>
                  <a:pt x="0" y="2371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0967" y="8198731"/>
            <a:ext cx="6361726" cy="1876709"/>
          </a:xfrm>
          <a:custGeom>
            <a:avLst/>
            <a:gdLst/>
            <a:ahLst/>
            <a:cxnLst/>
            <a:rect l="l" t="t" r="r" b="b"/>
            <a:pathLst>
              <a:path w="6361726" h="1876709">
                <a:moveTo>
                  <a:pt x="0" y="0"/>
                </a:moveTo>
                <a:lnTo>
                  <a:pt x="6361727" y="0"/>
                </a:lnTo>
                <a:lnTo>
                  <a:pt x="6361727" y="1876710"/>
                </a:lnTo>
                <a:lnTo>
                  <a:pt x="0" y="1876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861271"/>
            <a:ext cx="1623060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Faustina"/>
                <a:ea typeface="Faustina"/>
                <a:cs typeface="Faustina"/>
                <a:sym typeface="Faustina"/>
              </a:rPr>
              <a:t>Ensuring Neighborhood Fit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03644" y="3427851"/>
            <a:ext cx="9174944" cy="39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/>
          </a:p>
        </p:txBody>
      </p:sp>
      <p:grpSp>
        <p:nvGrpSpPr>
          <p:cNvPr id="24" name="Group 24"/>
          <p:cNvGrpSpPr/>
          <p:nvPr/>
        </p:nvGrpSpPr>
        <p:grpSpPr>
          <a:xfrm>
            <a:off x="9875466" y="1774013"/>
            <a:ext cx="7543519" cy="7333545"/>
            <a:chOff x="0" y="-57150"/>
            <a:chExt cx="1939321" cy="1589720"/>
          </a:xfrm>
        </p:grpSpPr>
        <p:sp>
          <p:nvSpPr>
            <p:cNvPr id="25" name="Freeform 25"/>
            <p:cNvSpPr/>
            <p:nvPr/>
          </p:nvSpPr>
          <p:spPr>
            <a:xfrm>
              <a:off x="36700" y="0"/>
              <a:ext cx="1902621" cy="1532570"/>
            </a:xfrm>
            <a:custGeom>
              <a:avLst/>
              <a:gdLst/>
              <a:ahLst/>
              <a:cxnLst/>
              <a:rect l="l" t="t" r="r" b="b"/>
              <a:pathLst>
                <a:path w="1939321" h="1532570">
                  <a:moveTo>
                    <a:pt x="53622" y="0"/>
                  </a:moveTo>
                  <a:lnTo>
                    <a:pt x="1885699" y="0"/>
                  </a:lnTo>
                  <a:cubicBezTo>
                    <a:pt x="1899920" y="0"/>
                    <a:pt x="1913559" y="5649"/>
                    <a:pt x="1923615" y="15706"/>
                  </a:cubicBezTo>
                  <a:cubicBezTo>
                    <a:pt x="1933671" y="25762"/>
                    <a:pt x="1939321" y="39401"/>
                    <a:pt x="1939321" y="53622"/>
                  </a:cubicBezTo>
                  <a:lnTo>
                    <a:pt x="1939321" y="1478948"/>
                  </a:lnTo>
                  <a:cubicBezTo>
                    <a:pt x="1939321" y="1508563"/>
                    <a:pt x="1915313" y="1532570"/>
                    <a:pt x="1885699" y="1532570"/>
                  </a:cubicBezTo>
                  <a:lnTo>
                    <a:pt x="53622" y="1532570"/>
                  </a:lnTo>
                  <a:cubicBezTo>
                    <a:pt x="24007" y="1532570"/>
                    <a:pt x="0" y="1508563"/>
                    <a:pt x="0" y="1478948"/>
                  </a:cubicBezTo>
                  <a:lnTo>
                    <a:pt x="0" y="53622"/>
                  </a:lnTo>
                  <a:cubicBezTo>
                    <a:pt x="0" y="24007"/>
                    <a:pt x="24007" y="0"/>
                    <a:pt x="5362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939321" cy="158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7" name="Freeform 3">
            <a:extLst>
              <a:ext uri="{FF2B5EF4-FFF2-40B4-BE49-F238E27FC236}">
                <a16:creationId xmlns:a16="http://schemas.microsoft.com/office/drawing/2014/main" id="{D2398798-40EB-C5A9-FA10-88B70661450F}"/>
              </a:ext>
            </a:extLst>
          </p:cNvPr>
          <p:cNvSpPr/>
          <p:nvPr/>
        </p:nvSpPr>
        <p:spPr>
          <a:xfrm>
            <a:off x="1028700" y="86300"/>
            <a:ext cx="16468409" cy="1323400"/>
          </a:xfrm>
          <a:prstGeom prst="roundRect">
            <a:avLst/>
          </a:prstGeom>
          <a:solidFill>
            <a:srgbClr val="800000"/>
          </a:solidFill>
        </p:spPr>
        <p:txBody>
          <a:bodyPr anchor="ctr"/>
          <a:lstStyle/>
          <a:p>
            <a:pPr algn="ctr">
              <a:lnSpc>
                <a:spcPts val="6000"/>
              </a:lnSpc>
            </a:pPr>
            <a:r>
              <a:rPr lang="en-US" sz="4400" dirty="0">
                <a:solidFill>
                  <a:srgbClr val="FBFBFA"/>
                </a:solidFill>
                <a:latin typeface="Faustina"/>
                <a:ea typeface="Faustina"/>
                <a:cs typeface="Faustina"/>
                <a:sym typeface="Faustina"/>
              </a:rPr>
              <a:t>Ensuring Neighborhood Fit</a:t>
            </a:r>
          </a:p>
        </p:txBody>
      </p:sp>
      <p:grpSp>
        <p:nvGrpSpPr>
          <p:cNvPr id="28" name="Group 17">
            <a:extLst>
              <a:ext uri="{FF2B5EF4-FFF2-40B4-BE49-F238E27FC236}">
                <a16:creationId xmlns:a16="http://schemas.microsoft.com/office/drawing/2014/main" id="{79DBBE54-E7BF-7904-CB62-83A6287C4BF6}"/>
              </a:ext>
            </a:extLst>
          </p:cNvPr>
          <p:cNvGrpSpPr/>
          <p:nvPr/>
        </p:nvGrpSpPr>
        <p:grpSpPr>
          <a:xfrm>
            <a:off x="1124956" y="2136575"/>
            <a:ext cx="6779647" cy="936187"/>
            <a:chOff x="-15225" y="-9525"/>
            <a:chExt cx="10835625" cy="1248249"/>
          </a:xfrm>
        </p:grpSpPr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935A5729-49EE-D20D-7232-6BC494104F57}"/>
                </a:ext>
              </a:extLst>
            </p:cNvPr>
            <p:cNvSpPr txBox="1"/>
            <p:nvPr/>
          </p:nvSpPr>
          <p:spPr>
            <a:xfrm>
              <a:off x="0" y="-9525"/>
              <a:ext cx="10820400" cy="663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rgbClr val="800000"/>
                  </a:solidFill>
                  <a:latin typeface="Arial" panose="020B0604020202020204" pitchFamily="34" charset="0"/>
                  <a:ea typeface="Faustina Semi-Bold"/>
                  <a:cs typeface="Arial" panose="020B0604020202020204" pitchFamily="34" charset="0"/>
                  <a:sym typeface="Faustina Semi-Bold"/>
                </a:rPr>
                <a:t>Building the “Missing Middle”</a:t>
              </a:r>
            </a:p>
          </p:txBody>
        </p:sp>
        <p:sp>
          <p:nvSpPr>
            <p:cNvPr id="30" name="TextBox 19">
              <a:extLst>
                <a:ext uri="{FF2B5EF4-FFF2-40B4-BE49-F238E27FC236}">
                  <a16:creationId xmlns:a16="http://schemas.microsoft.com/office/drawing/2014/main" id="{9BA6B15E-B3A6-7264-4B75-EB05A7A7B2B0}"/>
                </a:ext>
              </a:extLst>
            </p:cNvPr>
            <p:cNvSpPr txBox="1"/>
            <p:nvPr/>
          </p:nvSpPr>
          <p:spPr>
            <a:xfrm>
              <a:off x="-15225" y="709348"/>
              <a:ext cx="10820400" cy="5293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Faustina"/>
                  <a:cs typeface="Arial" panose="020B0604020202020204" pitchFamily="34" charset="0"/>
                  <a:sym typeface="Faustina"/>
                </a:rPr>
                <a:t>Diverse, attractive, human-scale development.</a:t>
              </a:r>
            </a:p>
          </p:txBody>
        </p:sp>
      </p:grpSp>
      <p:grpSp>
        <p:nvGrpSpPr>
          <p:cNvPr id="31" name="Group 20">
            <a:extLst>
              <a:ext uri="{FF2B5EF4-FFF2-40B4-BE49-F238E27FC236}">
                <a16:creationId xmlns:a16="http://schemas.microsoft.com/office/drawing/2014/main" id="{DB3C9F57-44BD-7921-D65A-972EB7E63354}"/>
              </a:ext>
            </a:extLst>
          </p:cNvPr>
          <p:cNvGrpSpPr/>
          <p:nvPr/>
        </p:nvGrpSpPr>
        <p:grpSpPr>
          <a:xfrm>
            <a:off x="1105157" y="3553644"/>
            <a:ext cx="7209407" cy="1330429"/>
            <a:chOff x="-2" y="230184"/>
            <a:chExt cx="11522492" cy="1773905"/>
          </a:xfrm>
        </p:grpSpPr>
        <p:sp>
          <p:nvSpPr>
            <p:cNvPr id="32" name="TextBox 21">
              <a:extLst>
                <a:ext uri="{FF2B5EF4-FFF2-40B4-BE49-F238E27FC236}">
                  <a16:creationId xmlns:a16="http://schemas.microsoft.com/office/drawing/2014/main" id="{2A68A048-B2A0-6A17-2CC7-EE165B595BDC}"/>
                </a:ext>
              </a:extLst>
            </p:cNvPr>
            <p:cNvSpPr txBox="1"/>
            <p:nvPr/>
          </p:nvSpPr>
          <p:spPr>
            <a:xfrm>
              <a:off x="-2" y="230184"/>
              <a:ext cx="10820400" cy="663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rgbClr val="800000"/>
                  </a:solidFill>
                  <a:latin typeface="Arial" panose="020B0604020202020204" pitchFamily="34" charset="0"/>
                  <a:ea typeface="Faustina Semi-Bold"/>
                  <a:cs typeface="Arial" panose="020B0604020202020204" pitchFamily="34" charset="0"/>
                  <a:sym typeface="Faustina Semi-Bold"/>
                </a:rPr>
                <a:t>Form-based Design Principles</a:t>
              </a:r>
            </a:p>
          </p:txBody>
        </p:sp>
        <p:sp>
          <p:nvSpPr>
            <p:cNvPr id="33" name="TextBox 22">
              <a:extLst>
                <a:ext uri="{FF2B5EF4-FFF2-40B4-BE49-F238E27FC236}">
                  <a16:creationId xmlns:a16="http://schemas.microsoft.com/office/drawing/2014/main" id="{217C38B3-777E-B4EA-C961-DE63FC920010}"/>
                </a:ext>
              </a:extLst>
            </p:cNvPr>
            <p:cNvSpPr txBox="1"/>
            <p:nvPr/>
          </p:nvSpPr>
          <p:spPr>
            <a:xfrm>
              <a:off x="0" y="893357"/>
              <a:ext cx="11522490" cy="11107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Faustina"/>
                  <a:cs typeface="Arial" panose="020B0604020202020204" pitchFamily="34" charset="0"/>
                  <a:sym typeface="Faustina"/>
                </a:rPr>
                <a:t>Friendly street fonts, visible green space, welcoming entrances, and neighborhood architecture.</a:t>
              </a:r>
            </a:p>
          </p:txBody>
        </p:sp>
      </p:grpSp>
      <p:grpSp>
        <p:nvGrpSpPr>
          <p:cNvPr id="34" name="Group 27">
            <a:extLst>
              <a:ext uri="{FF2B5EF4-FFF2-40B4-BE49-F238E27FC236}">
                <a16:creationId xmlns:a16="http://schemas.microsoft.com/office/drawing/2014/main" id="{38E7B52A-CE27-D7D1-C5EB-D67F79E1251F}"/>
              </a:ext>
            </a:extLst>
          </p:cNvPr>
          <p:cNvGrpSpPr/>
          <p:nvPr/>
        </p:nvGrpSpPr>
        <p:grpSpPr>
          <a:xfrm>
            <a:off x="1124956" y="5364955"/>
            <a:ext cx="6779646" cy="1779898"/>
            <a:chOff x="-2" y="212246"/>
            <a:chExt cx="10835624" cy="2373195"/>
          </a:xfrm>
        </p:grpSpPr>
        <p:sp>
          <p:nvSpPr>
            <p:cNvPr id="35" name="TextBox 28">
              <a:extLst>
                <a:ext uri="{FF2B5EF4-FFF2-40B4-BE49-F238E27FC236}">
                  <a16:creationId xmlns:a16="http://schemas.microsoft.com/office/drawing/2014/main" id="{E0ED75CE-6577-E72E-13D4-A0C812BFA9A4}"/>
                </a:ext>
              </a:extLst>
            </p:cNvPr>
            <p:cNvSpPr txBox="1"/>
            <p:nvPr/>
          </p:nvSpPr>
          <p:spPr>
            <a:xfrm>
              <a:off x="-2" y="212246"/>
              <a:ext cx="10820400" cy="663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rgbClr val="800000"/>
                  </a:solidFill>
                  <a:latin typeface="Arial" panose="020B0604020202020204" pitchFamily="34" charset="0"/>
                  <a:ea typeface="Faustina Semi-Bold"/>
                  <a:cs typeface="Arial" panose="020B0604020202020204" pitchFamily="34" charset="0"/>
                  <a:sym typeface="Faustina Semi-Bold"/>
                </a:rPr>
                <a:t>Implementation Strategies</a:t>
              </a:r>
            </a:p>
          </p:txBody>
        </p:sp>
        <p:sp>
          <p:nvSpPr>
            <p:cNvPr id="36" name="TextBox 29">
              <a:extLst>
                <a:ext uri="{FF2B5EF4-FFF2-40B4-BE49-F238E27FC236}">
                  <a16:creationId xmlns:a16="http://schemas.microsoft.com/office/drawing/2014/main" id="{98F61AB6-7DCD-9084-A736-BD1DAE5F3420}"/>
                </a:ext>
              </a:extLst>
            </p:cNvPr>
            <p:cNvSpPr txBox="1"/>
            <p:nvPr/>
          </p:nvSpPr>
          <p:spPr>
            <a:xfrm>
              <a:off x="0" y="893356"/>
              <a:ext cx="10835622" cy="16920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Faustina"/>
                  <a:cs typeface="Arial" panose="020B0604020202020204" pitchFamily="34" charset="0"/>
                  <a:sym typeface="Faustina"/>
                </a:rPr>
                <a:t>Community design workshops, Community Benefits Agreements, pre-approved architectural plans, and more </a:t>
              </a:r>
            </a:p>
          </p:txBody>
        </p:sp>
      </p:grpSp>
      <p:sp>
        <p:nvSpPr>
          <p:cNvPr id="38" name="TextBox 20">
            <a:extLst>
              <a:ext uri="{FF2B5EF4-FFF2-40B4-BE49-F238E27FC236}">
                <a16:creationId xmlns:a16="http://schemas.microsoft.com/office/drawing/2014/main" id="{76BFCAAA-D194-1B7A-271F-5CAE076A45A0}"/>
              </a:ext>
            </a:extLst>
          </p:cNvPr>
          <p:cNvSpPr txBox="1"/>
          <p:nvPr/>
        </p:nvSpPr>
        <p:spPr>
          <a:xfrm>
            <a:off x="10363200" y="2303845"/>
            <a:ext cx="6553200" cy="4616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Canva Sans"/>
                <a:cs typeface="Arial" panose="020B0604020202020204" pitchFamily="34" charset="0"/>
                <a:sym typeface="Canva Sans"/>
              </a:rPr>
              <a:t>Housing that fits every lifestyle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444335" y="676275"/>
            <a:ext cx="15399329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Faustina"/>
                <a:ea typeface="Faustina"/>
                <a:cs typeface="Faustina"/>
                <a:sym typeface="Faustina"/>
              </a:rPr>
              <a:t>Turning Risks into Levers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5980" y="9147083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6F6F5370-80B5-85E6-F275-E34E4C39DA7D}"/>
              </a:ext>
            </a:extLst>
          </p:cNvPr>
          <p:cNvSpPr/>
          <p:nvPr/>
        </p:nvSpPr>
        <p:spPr>
          <a:xfrm>
            <a:off x="1028700" y="107901"/>
            <a:ext cx="16468409" cy="1323400"/>
          </a:xfrm>
          <a:prstGeom prst="roundRect">
            <a:avLst/>
          </a:prstGeom>
          <a:solidFill>
            <a:srgbClr val="800000"/>
          </a:solidFill>
        </p:spPr>
        <p:txBody>
          <a:bodyPr anchor="ctr"/>
          <a:lstStyle/>
          <a:p>
            <a:pPr algn="ctr">
              <a:lnSpc>
                <a:spcPts val="6000"/>
              </a:lnSpc>
            </a:pPr>
            <a:r>
              <a:rPr lang="en-US" sz="4400" dirty="0">
                <a:solidFill>
                  <a:srgbClr val="FBFBFA"/>
                </a:solidFill>
                <a:latin typeface="Faustina"/>
                <a:ea typeface="Faustina"/>
                <a:cs typeface="Faustina"/>
                <a:sym typeface="Faustina"/>
              </a:rPr>
              <a:t>Turning Risks into Levers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410E58B-5C70-8042-84EA-FC74F5F2C71B}"/>
              </a:ext>
            </a:extLst>
          </p:cNvPr>
          <p:cNvGrpSpPr/>
          <p:nvPr/>
        </p:nvGrpSpPr>
        <p:grpSpPr>
          <a:xfrm>
            <a:off x="1295399" y="1685296"/>
            <a:ext cx="16306801" cy="7561800"/>
            <a:chOff x="610424" y="1020957"/>
            <a:chExt cx="11628277" cy="4807435"/>
          </a:xfrm>
        </p:grpSpPr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B9360C0F-1E9F-FB67-5CFD-82CE4347C22D}"/>
                </a:ext>
              </a:extLst>
            </p:cNvPr>
            <p:cNvSpPr/>
            <p:nvPr/>
          </p:nvSpPr>
          <p:spPr>
            <a:xfrm>
              <a:off x="7761451" y="1552078"/>
              <a:ext cx="467903" cy="651528"/>
            </a:xfrm>
            <a:prstGeom prst="chevron">
              <a:avLst/>
            </a:prstGeom>
            <a:solidFill>
              <a:srgbClr val="FFF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A88D406-6AF3-5621-41F4-1ED5C1232AE9}"/>
                </a:ext>
              </a:extLst>
            </p:cNvPr>
            <p:cNvSpPr/>
            <p:nvPr/>
          </p:nvSpPr>
          <p:spPr>
            <a:xfrm>
              <a:off x="615603" y="1044526"/>
              <a:ext cx="1612232" cy="565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>
                  <a:solidFill>
                    <a:srgbClr val="8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Challenge </a:t>
              </a:r>
              <a:endParaRPr lang="en-US" sz="280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67388D01-7EAF-BF71-5613-1FC9F88F0D2B}"/>
                </a:ext>
              </a:extLst>
            </p:cNvPr>
            <p:cNvSpPr/>
            <p:nvPr/>
          </p:nvSpPr>
          <p:spPr>
            <a:xfrm>
              <a:off x="2386080" y="1044526"/>
              <a:ext cx="1612232" cy="565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>
                  <a:solidFill>
                    <a:srgbClr val="8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Implication </a:t>
              </a:r>
              <a:endParaRPr lang="en-US" sz="280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86F9C6E-7BF0-4370-F97E-F869F2506510}"/>
                </a:ext>
              </a:extLst>
            </p:cNvPr>
            <p:cNvSpPr/>
            <p:nvPr/>
          </p:nvSpPr>
          <p:spPr>
            <a:xfrm>
              <a:off x="5201643" y="1020957"/>
              <a:ext cx="1612232" cy="565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>
                  <a:solidFill>
                    <a:srgbClr val="8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Response</a:t>
              </a:r>
              <a:endParaRPr lang="en-US" sz="280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7F3FD78-D8C2-1F7F-B301-62775F16712D}"/>
                </a:ext>
              </a:extLst>
            </p:cNvPr>
            <p:cNvSpPr/>
            <p:nvPr/>
          </p:nvSpPr>
          <p:spPr>
            <a:xfrm>
              <a:off x="610424" y="1664928"/>
              <a:ext cx="1612232" cy="565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Funding Volatility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B4808CA-3436-32F2-5E5F-F854AD7FAB62}"/>
                </a:ext>
              </a:extLst>
            </p:cNvPr>
            <p:cNvSpPr/>
            <p:nvPr/>
          </p:nvSpPr>
          <p:spPr>
            <a:xfrm>
              <a:off x="2366137" y="1708775"/>
              <a:ext cx="2965886" cy="565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Cash‐flow gaps could stall development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7A11454-BB37-D234-BC24-9D88F3AE031E}"/>
                </a:ext>
              </a:extLst>
            </p:cNvPr>
            <p:cNvSpPr/>
            <p:nvPr/>
          </p:nvSpPr>
          <p:spPr>
            <a:xfrm>
              <a:off x="5221588" y="1695493"/>
              <a:ext cx="3226702" cy="56548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KPI‐Gated Disbursements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516F15-F058-0E16-AF04-4B3BC96F12BC}"/>
                </a:ext>
              </a:extLst>
            </p:cNvPr>
            <p:cNvSpPr txBox="1"/>
            <p:nvPr/>
          </p:nvSpPr>
          <p:spPr>
            <a:xfrm>
              <a:off x="8736308" y="1708775"/>
              <a:ext cx="2251845" cy="254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Diversified Capital Stack</a:t>
              </a:r>
              <a:endParaRPr lang="en-I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Chevron 17">
              <a:extLst>
                <a:ext uri="{FF2B5EF4-FFF2-40B4-BE49-F238E27FC236}">
                  <a16:creationId xmlns:a16="http://schemas.microsoft.com/office/drawing/2014/main" id="{1E306816-C86A-0CF0-40C8-AA0391D2C390}"/>
                </a:ext>
              </a:extLst>
            </p:cNvPr>
            <p:cNvSpPr/>
            <p:nvPr/>
          </p:nvSpPr>
          <p:spPr>
            <a:xfrm>
              <a:off x="7761451" y="2712076"/>
              <a:ext cx="467903" cy="651528"/>
            </a:xfrm>
            <a:prstGeom prst="chevron">
              <a:avLst/>
            </a:prstGeom>
            <a:solidFill>
              <a:srgbClr val="FFF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F2848E7-4C2D-67D6-9868-56DC5AF1CBA4}"/>
                </a:ext>
              </a:extLst>
            </p:cNvPr>
            <p:cNvSpPr/>
            <p:nvPr/>
          </p:nvSpPr>
          <p:spPr>
            <a:xfrm>
              <a:off x="610424" y="2759184"/>
              <a:ext cx="2004323" cy="565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Political &amp; Community Pushback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270012B-827D-0E9C-BAE0-2FE006694A29}"/>
                </a:ext>
              </a:extLst>
            </p:cNvPr>
            <p:cNvSpPr/>
            <p:nvPr/>
          </p:nvSpPr>
          <p:spPr>
            <a:xfrm>
              <a:off x="2377245" y="2759184"/>
              <a:ext cx="2965886" cy="565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Zoning reforms &amp; fees may face local resistance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461F903-8796-742E-AECC-873C2DFC0AC1}"/>
                </a:ext>
              </a:extLst>
            </p:cNvPr>
            <p:cNvSpPr/>
            <p:nvPr/>
          </p:nvSpPr>
          <p:spPr>
            <a:xfrm>
              <a:off x="5221588" y="2755448"/>
              <a:ext cx="3226702" cy="56548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Gradual Opt-ins &amp; Community Design Workshops</a:t>
              </a:r>
              <a:endParaRPr lang="en-IN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308385-0307-A510-D541-E0364F89A1DA}"/>
                </a:ext>
              </a:extLst>
            </p:cNvPr>
            <p:cNvSpPr txBox="1"/>
            <p:nvPr/>
          </p:nvSpPr>
          <p:spPr>
            <a:xfrm>
              <a:off x="8736308" y="2846213"/>
              <a:ext cx="2964159" cy="254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IN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hevron 22">
              <a:extLst>
                <a:ext uri="{FF2B5EF4-FFF2-40B4-BE49-F238E27FC236}">
                  <a16:creationId xmlns:a16="http://schemas.microsoft.com/office/drawing/2014/main" id="{3A3F31CF-2799-9ADE-D4F9-37DCEA94FA1E}"/>
                </a:ext>
              </a:extLst>
            </p:cNvPr>
            <p:cNvSpPr/>
            <p:nvPr/>
          </p:nvSpPr>
          <p:spPr>
            <a:xfrm>
              <a:off x="7761451" y="3828641"/>
              <a:ext cx="467903" cy="651528"/>
            </a:xfrm>
            <a:prstGeom prst="chevron">
              <a:avLst/>
            </a:prstGeom>
            <a:solidFill>
              <a:srgbClr val="FFF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FE0ED4D-AC15-57AB-8518-4A33348B57C3}"/>
                </a:ext>
              </a:extLst>
            </p:cNvPr>
            <p:cNvSpPr/>
            <p:nvPr/>
          </p:nvSpPr>
          <p:spPr>
            <a:xfrm>
              <a:off x="610430" y="3928105"/>
              <a:ext cx="1759802" cy="565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Interagency Fragmentation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1A0AAA5-53FA-66A6-03B8-BF5B4FA6FB4B}"/>
                </a:ext>
              </a:extLst>
            </p:cNvPr>
            <p:cNvSpPr/>
            <p:nvPr/>
          </p:nvSpPr>
          <p:spPr>
            <a:xfrm>
              <a:off x="2377251" y="3889020"/>
              <a:ext cx="2965886" cy="565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Siloed approvals delay timelines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CBD69C6-0850-D824-8613-FE1067360331}"/>
                </a:ext>
              </a:extLst>
            </p:cNvPr>
            <p:cNvSpPr/>
            <p:nvPr/>
          </p:nvSpPr>
          <p:spPr>
            <a:xfrm>
              <a:off x="5221594" y="3885284"/>
              <a:ext cx="3226702" cy="56548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Governance Charter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B2F01D7-483D-EA91-F804-FC0CC24693A2}"/>
                </a:ext>
              </a:extLst>
            </p:cNvPr>
            <p:cNvSpPr txBox="1"/>
            <p:nvPr/>
          </p:nvSpPr>
          <p:spPr>
            <a:xfrm>
              <a:off x="8783490" y="3992386"/>
              <a:ext cx="2702657" cy="450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Transparent </a:t>
              </a:r>
              <a:r>
                <a:rPr lang="en-IN" sz="2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Communication &amp; </a:t>
              </a:r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Real-Time Dashboard</a:t>
              </a:r>
            </a:p>
          </p:txBody>
        </p:sp>
        <p:sp>
          <p:nvSpPr>
            <p:cNvPr id="28" name="Chevron 27">
              <a:extLst>
                <a:ext uri="{FF2B5EF4-FFF2-40B4-BE49-F238E27FC236}">
                  <a16:creationId xmlns:a16="http://schemas.microsoft.com/office/drawing/2014/main" id="{DEED12A4-DEB8-E9D7-4DF7-FBCBD3513C2F}"/>
                </a:ext>
              </a:extLst>
            </p:cNvPr>
            <p:cNvSpPr/>
            <p:nvPr/>
          </p:nvSpPr>
          <p:spPr>
            <a:xfrm>
              <a:off x="7750100" y="4894022"/>
              <a:ext cx="467903" cy="651528"/>
            </a:xfrm>
            <a:prstGeom prst="chevron">
              <a:avLst/>
            </a:prstGeom>
            <a:solidFill>
              <a:srgbClr val="FFF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BF92BA4-D841-F5ED-B430-989E12CA850C}"/>
                </a:ext>
              </a:extLst>
            </p:cNvPr>
            <p:cNvSpPr/>
            <p:nvPr/>
          </p:nvSpPr>
          <p:spPr>
            <a:xfrm>
              <a:off x="610431" y="5022361"/>
              <a:ext cx="1759796" cy="565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Small‐Owner Capacity Gaps</a:t>
              </a:r>
              <a:endPara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C1CD9C-262F-129B-C5FB-BA05B6779C6C}"/>
                </a:ext>
              </a:extLst>
            </p:cNvPr>
            <p:cNvSpPr/>
            <p:nvPr/>
          </p:nvSpPr>
          <p:spPr>
            <a:xfrm>
              <a:off x="2377251" y="5022361"/>
              <a:ext cx="2752655" cy="565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0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Owners struggle with new portal &amp; compliance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044036FA-A21D-62D2-6A5B-837184D39796}"/>
                </a:ext>
              </a:extLst>
            </p:cNvPr>
            <p:cNvSpPr/>
            <p:nvPr/>
          </p:nvSpPr>
          <p:spPr>
            <a:xfrm>
              <a:off x="5221594" y="5018625"/>
              <a:ext cx="2501064" cy="56548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“Concierge” Tech Assistance</a:t>
              </a:r>
              <a:endParaRPr lang="en-I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9654B0-E06B-AE46-F3D4-6F4F68A1DB42}"/>
                </a:ext>
              </a:extLst>
            </p:cNvPr>
            <p:cNvSpPr txBox="1"/>
            <p:nvPr/>
          </p:nvSpPr>
          <p:spPr>
            <a:xfrm>
              <a:off x="8806314" y="5032808"/>
              <a:ext cx="3432387" cy="254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Removed Barriers &amp; Friction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FEE834A3-C0B4-D202-B4E8-B7F94CDF7080}"/>
                </a:ext>
              </a:extLst>
            </p:cNvPr>
            <p:cNvSpPr/>
            <p:nvPr/>
          </p:nvSpPr>
          <p:spPr>
            <a:xfrm>
              <a:off x="8713270" y="1041166"/>
              <a:ext cx="1612232" cy="565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>
                  <a:solidFill>
                    <a:srgbClr val="8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 </a:t>
              </a:r>
              <a:endParaRPr lang="en-US" sz="280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0814663-1BD3-5B3A-2DED-553FA2AD2748}"/>
                </a:ext>
              </a:extLst>
            </p:cNvPr>
            <p:cNvCxnSpPr>
              <a:cxnSpLocks/>
            </p:cNvCxnSpPr>
            <p:nvPr/>
          </p:nvCxnSpPr>
          <p:spPr>
            <a:xfrm>
              <a:off x="2222656" y="1075918"/>
              <a:ext cx="0" cy="475247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AB816FF-8630-539D-93E1-7049FDE4BFC3}"/>
                </a:ext>
              </a:extLst>
            </p:cNvPr>
            <p:cNvCxnSpPr>
              <a:cxnSpLocks/>
            </p:cNvCxnSpPr>
            <p:nvPr/>
          </p:nvCxnSpPr>
          <p:spPr>
            <a:xfrm>
              <a:off x="697832" y="2478508"/>
              <a:ext cx="1078029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F12548E-25F6-6944-1510-E1E01C75FBAF}"/>
                </a:ext>
              </a:extLst>
            </p:cNvPr>
            <p:cNvCxnSpPr>
              <a:cxnSpLocks/>
            </p:cNvCxnSpPr>
            <p:nvPr/>
          </p:nvCxnSpPr>
          <p:spPr>
            <a:xfrm>
              <a:off x="697832" y="3629529"/>
              <a:ext cx="1078029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1E25F1D-C2C2-2E84-16F2-0896594A6846}"/>
                </a:ext>
              </a:extLst>
            </p:cNvPr>
            <p:cNvCxnSpPr>
              <a:cxnSpLocks/>
            </p:cNvCxnSpPr>
            <p:nvPr/>
          </p:nvCxnSpPr>
          <p:spPr>
            <a:xfrm>
              <a:off x="705853" y="4756488"/>
              <a:ext cx="1078029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Freeform 25">
            <a:extLst>
              <a:ext uri="{FF2B5EF4-FFF2-40B4-BE49-F238E27FC236}">
                <a16:creationId xmlns:a16="http://schemas.microsoft.com/office/drawing/2014/main" id="{92B6AD01-DDB5-365F-DF4D-E45D1F3DCB1F}"/>
              </a:ext>
            </a:extLst>
          </p:cNvPr>
          <p:cNvSpPr/>
          <p:nvPr/>
        </p:nvSpPr>
        <p:spPr>
          <a:xfrm>
            <a:off x="12597995" y="1722943"/>
            <a:ext cx="4076946" cy="7238904"/>
          </a:xfrm>
          <a:custGeom>
            <a:avLst/>
            <a:gdLst/>
            <a:ahLst/>
            <a:cxnLst/>
            <a:rect l="l" t="t" r="r" b="b"/>
            <a:pathLst>
              <a:path w="1939321" h="1532570">
                <a:moveTo>
                  <a:pt x="53622" y="0"/>
                </a:moveTo>
                <a:lnTo>
                  <a:pt x="1885699" y="0"/>
                </a:lnTo>
                <a:cubicBezTo>
                  <a:pt x="1899920" y="0"/>
                  <a:pt x="1913559" y="5649"/>
                  <a:pt x="1923615" y="15706"/>
                </a:cubicBezTo>
                <a:cubicBezTo>
                  <a:pt x="1933671" y="25762"/>
                  <a:pt x="1939321" y="39401"/>
                  <a:pt x="1939321" y="53622"/>
                </a:cubicBezTo>
                <a:lnTo>
                  <a:pt x="1939321" y="1478948"/>
                </a:lnTo>
                <a:cubicBezTo>
                  <a:pt x="1939321" y="1508563"/>
                  <a:pt x="1915313" y="1532570"/>
                  <a:pt x="1885699" y="1532570"/>
                </a:cubicBezTo>
                <a:lnTo>
                  <a:pt x="53622" y="1532570"/>
                </a:lnTo>
                <a:cubicBezTo>
                  <a:pt x="24007" y="1532570"/>
                  <a:pt x="0" y="1508563"/>
                  <a:pt x="0" y="1478948"/>
                </a:cubicBezTo>
                <a:lnTo>
                  <a:pt x="0" y="53622"/>
                </a:lnTo>
                <a:cubicBezTo>
                  <a:pt x="0" y="24007"/>
                  <a:pt x="24007" y="0"/>
                  <a:pt x="5362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000000"/>
            </a:solidFill>
            <a:prstDash val="lgDash"/>
            <a:rou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Rounded Rectangle 20">
            <a:extLst>
              <a:ext uri="{FF2B5EF4-FFF2-40B4-BE49-F238E27FC236}">
                <a16:creationId xmlns:a16="http://schemas.microsoft.com/office/drawing/2014/main" id="{202279FA-5AE0-EFEE-4E8A-C76B2E3A803F}"/>
              </a:ext>
            </a:extLst>
          </p:cNvPr>
          <p:cNvSpPr/>
          <p:nvPr/>
        </p:nvSpPr>
        <p:spPr>
          <a:xfrm>
            <a:off x="12694633" y="4448592"/>
            <a:ext cx="4524934" cy="88947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Coalition Building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34725-808B-5E38-C74A-86CE29897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4414E64E-4293-0C98-090A-6BBE99CA3E43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E00821F3-9C37-90DE-234D-1344F8A10D4D}"/>
              </a:ext>
            </a:extLst>
          </p:cNvPr>
          <p:cNvSpPr/>
          <p:nvPr/>
        </p:nvSpPr>
        <p:spPr>
          <a:xfrm>
            <a:off x="1028700" y="107901"/>
            <a:ext cx="16468409" cy="1323400"/>
          </a:xfrm>
          <a:prstGeom prst="roundRect">
            <a:avLst/>
          </a:prstGeom>
          <a:solidFill>
            <a:srgbClr val="800000"/>
          </a:solidFill>
        </p:spPr>
        <p:txBody>
          <a:bodyPr anchor="ctr"/>
          <a:lstStyle/>
          <a:p>
            <a:pPr algn="ctr">
              <a:lnSpc>
                <a:spcPts val="6000"/>
              </a:lnSpc>
            </a:pPr>
            <a:r>
              <a:rPr lang="en-US" sz="4400" dirty="0">
                <a:solidFill>
                  <a:srgbClr val="FBFBFA"/>
                </a:solidFill>
                <a:latin typeface="Faustina"/>
                <a:ea typeface="Faustina"/>
                <a:cs typeface="Faustina"/>
                <a:sym typeface="Faustina"/>
              </a:rPr>
              <a:t>Implementation and Financial Model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F26361E-CA67-622C-8706-3C3C08426710}"/>
              </a:ext>
            </a:extLst>
          </p:cNvPr>
          <p:cNvSpPr/>
          <p:nvPr/>
        </p:nvSpPr>
        <p:spPr>
          <a:xfrm>
            <a:off x="1945717" y="3046729"/>
            <a:ext cx="4629073" cy="181325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Pilot Launch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Regulatory Setup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 Engagement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6E2F459-6976-6686-E069-DA91C4CB72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925719"/>
              </p:ext>
            </p:extLst>
          </p:nvPr>
        </p:nvGraphicFramePr>
        <p:xfrm>
          <a:off x="2209800" y="1585811"/>
          <a:ext cx="14213377" cy="1173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4FD2E7-D0D2-580E-A30D-DD57C71B300F}"/>
              </a:ext>
            </a:extLst>
          </p:cNvPr>
          <p:cNvSpPr/>
          <p:nvPr/>
        </p:nvSpPr>
        <p:spPr>
          <a:xfrm>
            <a:off x="2125339" y="2890715"/>
            <a:ext cx="3523001" cy="4174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Initiatives &amp; Milestone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BBB3EB9-3BAF-440D-4044-48B7BA68CDE2}"/>
              </a:ext>
            </a:extLst>
          </p:cNvPr>
          <p:cNvSpPr/>
          <p:nvPr/>
        </p:nvSpPr>
        <p:spPr>
          <a:xfrm>
            <a:off x="1909896" y="7574585"/>
            <a:ext cx="4629073" cy="181325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Govt. – Policy Innovation, Housing Utilization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Property Owners – Rental Income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5ABFA4-5D90-582A-B9A7-2F4F03D39DB5}"/>
              </a:ext>
            </a:extLst>
          </p:cNvPr>
          <p:cNvSpPr/>
          <p:nvPr/>
        </p:nvSpPr>
        <p:spPr>
          <a:xfrm>
            <a:off x="2089517" y="7224189"/>
            <a:ext cx="3523001" cy="7493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Stakeholder &amp; Benefits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CB62828-DEF4-D4AF-A63D-24812EFCAAFB}"/>
              </a:ext>
            </a:extLst>
          </p:cNvPr>
          <p:cNvSpPr/>
          <p:nvPr/>
        </p:nvSpPr>
        <p:spPr>
          <a:xfrm>
            <a:off x="1909896" y="5263915"/>
            <a:ext cx="4629073" cy="181325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(30%)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(50%)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Philanthropy (20%)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097CD95-35E2-5495-67AE-BA4F26524EE6}"/>
              </a:ext>
            </a:extLst>
          </p:cNvPr>
          <p:cNvSpPr/>
          <p:nvPr/>
        </p:nvSpPr>
        <p:spPr>
          <a:xfrm>
            <a:off x="2087968" y="4930203"/>
            <a:ext cx="3523001" cy="4246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Funding Mix &amp; Sources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123B19-2DE4-2FB7-05FF-AB1464EDCD3A}"/>
              </a:ext>
            </a:extLst>
          </p:cNvPr>
          <p:cNvSpPr/>
          <p:nvPr/>
        </p:nvSpPr>
        <p:spPr>
          <a:xfrm>
            <a:off x="6891192" y="3029501"/>
            <a:ext cx="4629073" cy="1813255"/>
          </a:xfrm>
          <a:prstGeom prst="roundRect">
            <a:avLst/>
          </a:prstGeom>
          <a:noFill/>
          <a:ln>
            <a:solidFill>
              <a:srgbClr val="3F80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 scaling - Up to 5,000+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Redevelopment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Zoning reforms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Institutional Partnerships 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4731A43-5F4B-69EB-0205-8F964AB3A7C5}"/>
              </a:ext>
            </a:extLst>
          </p:cNvPr>
          <p:cNvSpPr/>
          <p:nvPr/>
        </p:nvSpPr>
        <p:spPr>
          <a:xfrm>
            <a:off x="7052902" y="2908992"/>
            <a:ext cx="3523001" cy="4246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F80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Initiatives &amp; Milestone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CAC204C-2D2C-D31E-F000-39C710B18310}"/>
              </a:ext>
            </a:extLst>
          </p:cNvPr>
          <p:cNvSpPr/>
          <p:nvPr/>
        </p:nvSpPr>
        <p:spPr>
          <a:xfrm>
            <a:off x="6855370" y="7557357"/>
            <a:ext cx="4629073" cy="1813255"/>
          </a:xfrm>
          <a:prstGeom prst="roundRect">
            <a:avLst/>
          </a:prstGeom>
          <a:noFill/>
          <a:ln>
            <a:solidFill>
              <a:srgbClr val="3F80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Investors – Scale rental markets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Municipal Planning Departments – Effective data planning, revitalization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728F9BD-4BC4-363B-C8C8-3C669D9DC360}"/>
              </a:ext>
            </a:extLst>
          </p:cNvPr>
          <p:cNvSpPr/>
          <p:nvPr/>
        </p:nvSpPr>
        <p:spPr>
          <a:xfrm>
            <a:off x="7034992" y="7206961"/>
            <a:ext cx="3523001" cy="7493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F80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Stakeholder &amp; Benefits 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00962B19-1AF9-7CBB-623B-DF98BA278767}"/>
              </a:ext>
            </a:extLst>
          </p:cNvPr>
          <p:cNvSpPr/>
          <p:nvPr/>
        </p:nvSpPr>
        <p:spPr>
          <a:xfrm>
            <a:off x="6855369" y="5246687"/>
            <a:ext cx="4630325" cy="1813255"/>
          </a:xfrm>
          <a:prstGeom prst="roundRect">
            <a:avLst/>
          </a:prstGeom>
          <a:noFill/>
          <a:ln>
            <a:solidFill>
              <a:srgbClr val="3F80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(25%)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(60%)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Philanthropy (15%)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7C5B5F5-55F8-7CEB-C2B6-60CDAC2E74EF}"/>
              </a:ext>
            </a:extLst>
          </p:cNvPr>
          <p:cNvSpPr/>
          <p:nvPr/>
        </p:nvSpPr>
        <p:spPr>
          <a:xfrm>
            <a:off x="7034992" y="4896292"/>
            <a:ext cx="3523001" cy="7493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F80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Funding Mix &amp; Sources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2EAC7B2-D249-2741-00DE-D9D8F030CC01}"/>
              </a:ext>
            </a:extLst>
          </p:cNvPr>
          <p:cNvSpPr/>
          <p:nvPr/>
        </p:nvSpPr>
        <p:spPr>
          <a:xfrm>
            <a:off x="11800844" y="3029501"/>
            <a:ext cx="4629073" cy="1813255"/>
          </a:xfrm>
          <a:prstGeom prst="roundRect">
            <a:avLst/>
          </a:prstGeom>
          <a:noFill/>
          <a:ln>
            <a:solidFill>
              <a:srgbClr val="96A6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wide institutionalization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Sustainable CLT Expansion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term reinvestment 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E53E2A3E-0EE3-320A-F904-D2C11032960E}"/>
              </a:ext>
            </a:extLst>
          </p:cNvPr>
          <p:cNvSpPr/>
          <p:nvPr/>
        </p:nvSpPr>
        <p:spPr>
          <a:xfrm>
            <a:off x="11980465" y="2852131"/>
            <a:ext cx="3523001" cy="4246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96A6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Initiatives &amp; Milestone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2D5517B-2590-3358-CBD7-2AC84B66481B}"/>
              </a:ext>
            </a:extLst>
          </p:cNvPr>
          <p:cNvSpPr/>
          <p:nvPr/>
        </p:nvSpPr>
        <p:spPr>
          <a:xfrm>
            <a:off x="11765023" y="7557357"/>
            <a:ext cx="4629073" cy="1813255"/>
          </a:xfrm>
          <a:prstGeom prst="roundRect">
            <a:avLst/>
          </a:prstGeom>
          <a:noFill/>
          <a:ln>
            <a:solidFill>
              <a:srgbClr val="96A6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Govt. Agencies – Streamlined policies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Estate Developers – Diversified source funds 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5DA0203-10C5-7715-8F32-8A19CE47C984}"/>
              </a:ext>
            </a:extLst>
          </p:cNvPr>
          <p:cNvSpPr/>
          <p:nvPr/>
        </p:nvSpPr>
        <p:spPr>
          <a:xfrm>
            <a:off x="11944644" y="7206961"/>
            <a:ext cx="3523001" cy="7493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96A6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Stakeholder &amp; Benefits 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96C130D-CE72-A8DA-A59B-3B95E9CAC15B}"/>
              </a:ext>
            </a:extLst>
          </p:cNvPr>
          <p:cNvSpPr/>
          <p:nvPr/>
        </p:nvSpPr>
        <p:spPr>
          <a:xfrm>
            <a:off x="11765023" y="5246687"/>
            <a:ext cx="4629073" cy="1813255"/>
          </a:xfrm>
          <a:prstGeom prst="roundRect">
            <a:avLst/>
          </a:prstGeom>
          <a:noFill/>
          <a:ln>
            <a:solidFill>
              <a:srgbClr val="96A6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(20%)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(70%)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Philanthropy (10%)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ACF41FBA-7C17-9E01-30CE-9541981EC709}"/>
              </a:ext>
            </a:extLst>
          </p:cNvPr>
          <p:cNvSpPr/>
          <p:nvPr/>
        </p:nvSpPr>
        <p:spPr>
          <a:xfrm>
            <a:off x="11765024" y="4892040"/>
            <a:ext cx="4207694" cy="5801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96A6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Funding Mix &amp; Sources</a:t>
            </a:r>
          </a:p>
        </p:txBody>
      </p:sp>
    </p:spTree>
    <p:extLst>
      <p:ext uri="{BB962C8B-B14F-4D97-AF65-F5344CB8AC3E}">
        <p14:creationId xmlns:p14="http://schemas.microsoft.com/office/powerpoint/2010/main" val="3994061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767</Words>
  <Application>Microsoft Office PowerPoint</Application>
  <PresentationFormat>Custom</PresentationFormat>
  <Paragraphs>183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Faustina Bold</vt:lpstr>
      <vt:lpstr>Wingdings</vt:lpstr>
      <vt:lpstr>News Gothic MT</vt:lpstr>
      <vt:lpstr>Arial</vt:lpstr>
      <vt:lpstr>Helvetica World</vt:lpstr>
      <vt:lpstr>Faustina</vt:lpstr>
      <vt:lpstr>Canva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UChicago_Housing+Politicial_Challenge[1].pptx</dc:title>
  <dc:creator>Julian H</dc:creator>
  <cp:lastModifiedBy>Julian Huang</cp:lastModifiedBy>
  <cp:revision>7</cp:revision>
  <dcterms:created xsi:type="dcterms:W3CDTF">2006-08-16T00:00:00Z</dcterms:created>
  <dcterms:modified xsi:type="dcterms:W3CDTF">2025-05-15T05:21:38Z</dcterms:modified>
  <dc:identifier>DAGmm1eKZsU</dc:identifier>
</cp:coreProperties>
</file>